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4" r:id="rId2"/>
    <p:sldId id="284" r:id="rId3"/>
    <p:sldId id="279" r:id="rId4"/>
    <p:sldId id="274" r:id="rId5"/>
    <p:sldId id="257" r:id="rId6"/>
    <p:sldId id="261" r:id="rId7"/>
    <p:sldId id="276" r:id="rId8"/>
    <p:sldId id="292" r:id="rId9"/>
    <p:sldId id="270" r:id="rId10"/>
    <p:sldId id="291" r:id="rId11"/>
  </p:sldIdLst>
  <p:sldSz cx="18288000" cy="10287000"/>
  <p:notesSz cx="6858000" cy="9144000"/>
  <p:embeddedFontLst>
    <p:embeddedFont>
      <p:font typeface="Gilroy 1" pitchFamily="2" charset="77"/>
      <p:regular r:id="rId13"/>
    </p:embeddedFont>
    <p:embeddedFont>
      <p:font typeface="Gilroy 2" pitchFamily="2" charset="77"/>
      <p:regular r:id="rId14"/>
    </p:embeddedFont>
    <p:embeddedFont>
      <p:font typeface="Gilroy-Black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C7B32-00A1-2342-A1A4-53DCC1B83736}" v="1" dt="2024-06-03T07:59:05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3"/>
    <p:restoredTop sz="94656"/>
  </p:normalViewPr>
  <p:slideViewPr>
    <p:cSldViewPr snapToGrid="0">
      <p:cViewPr varScale="1">
        <p:scale>
          <a:sx n="68" d="100"/>
          <a:sy n="68" d="100"/>
        </p:scale>
        <p:origin x="36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A95E6-10B0-084A-A605-26C20818A43F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1022E-2557-A84B-83D9-DAF17466A6E9}">
      <dgm:prSet phldrT="[Text]"/>
      <dgm:spPr/>
      <dgm:t>
        <a:bodyPr/>
        <a:lstStyle/>
        <a:p>
          <a:endParaRPr lang="en-US" dirty="0"/>
        </a:p>
      </dgm:t>
    </dgm:pt>
    <dgm:pt modelId="{4C8FFF1F-27EE-EA49-ACCA-7EE92F31190D}" type="parTrans" cxnId="{24FDCE41-0AE3-1640-B5F4-F88F6BC99068}">
      <dgm:prSet/>
      <dgm:spPr/>
      <dgm:t>
        <a:bodyPr/>
        <a:lstStyle/>
        <a:p>
          <a:endParaRPr lang="en-US"/>
        </a:p>
      </dgm:t>
    </dgm:pt>
    <dgm:pt modelId="{E2200903-D719-604E-89BC-F84B221E62E7}" type="sibTrans" cxnId="{24FDCE41-0AE3-1640-B5F4-F88F6BC99068}">
      <dgm:prSet/>
      <dgm:spPr/>
      <dgm:t>
        <a:bodyPr/>
        <a:lstStyle/>
        <a:p>
          <a:endParaRPr lang="en-US"/>
        </a:p>
      </dgm:t>
    </dgm:pt>
    <dgm:pt modelId="{8D12DC9A-90E3-BB4B-B51F-4A9E5F39C148}">
      <dgm:prSet phldrT="[Text]"/>
      <dgm:spPr/>
      <dgm:t>
        <a:bodyPr/>
        <a:lstStyle/>
        <a:p>
          <a:r>
            <a:rPr lang="en-US" dirty="0"/>
            <a:t>Combined Financial Statements</a:t>
          </a:r>
        </a:p>
      </dgm:t>
    </dgm:pt>
    <dgm:pt modelId="{E9029F61-0202-7546-A9D8-7DD1F617D4DB}" type="parTrans" cxnId="{CA40A5C4-025D-1E4A-A901-4EEC4DA66C06}">
      <dgm:prSet/>
      <dgm:spPr/>
      <dgm:t>
        <a:bodyPr/>
        <a:lstStyle/>
        <a:p>
          <a:endParaRPr lang="en-US"/>
        </a:p>
      </dgm:t>
    </dgm:pt>
    <dgm:pt modelId="{5FCF7F39-5974-4147-BADB-D3F6CD336E27}" type="sibTrans" cxnId="{CA40A5C4-025D-1E4A-A901-4EEC4DA66C06}">
      <dgm:prSet/>
      <dgm:spPr/>
      <dgm:t>
        <a:bodyPr/>
        <a:lstStyle/>
        <a:p>
          <a:endParaRPr lang="en-US"/>
        </a:p>
      </dgm:t>
    </dgm:pt>
    <dgm:pt modelId="{8195438F-0CAD-FC44-977E-2FFB4DE32C1F}">
      <dgm:prSet phldrT="[Text]"/>
      <dgm:spPr/>
      <dgm:t>
        <a:bodyPr/>
        <a:lstStyle/>
        <a:p>
          <a:r>
            <a:rPr lang="en-US"/>
            <a:t> </a:t>
          </a:r>
          <a:endParaRPr lang="en-US" dirty="0"/>
        </a:p>
      </dgm:t>
    </dgm:pt>
    <dgm:pt modelId="{DBC4BD1D-4D91-2A40-8F6E-F6A61CC971D3}" type="sibTrans" cxnId="{0747E51C-CFFE-5D43-9C01-AE759195C11C}">
      <dgm:prSet/>
      <dgm:spPr/>
      <dgm:t>
        <a:bodyPr/>
        <a:lstStyle/>
        <a:p>
          <a:endParaRPr lang="en-US"/>
        </a:p>
      </dgm:t>
    </dgm:pt>
    <dgm:pt modelId="{C6DDC5CF-15F0-4E4A-A5EF-25486FF0B6A2}" type="parTrans" cxnId="{0747E51C-CFFE-5D43-9C01-AE759195C11C}">
      <dgm:prSet/>
      <dgm:spPr/>
      <dgm:t>
        <a:bodyPr/>
        <a:lstStyle/>
        <a:p>
          <a:endParaRPr lang="en-US"/>
        </a:p>
      </dgm:t>
    </dgm:pt>
    <dgm:pt modelId="{AE144779-C01B-CE40-96A7-71B79B80250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2CAAA5E-BE23-CA49-A4D1-E4C5A2FA6AB2}" type="sibTrans" cxnId="{129C3A00-63FD-A848-B9CE-E3CD7893CEDF}">
      <dgm:prSet/>
      <dgm:spPr/>
      <dgm:t>
        <a:bodyPr/>
        <a:lstStyle/>
        <a:p>
          <a:endParaRPr lang="en-US"/>
        </a:p>
      </dgm:t>
    </dgm:pt>
    <dgm:pt modelId="{7232B564-32CB-8C43-B974-3ECA09B66E07}" type="parTrans" cxnId="{129C3A00-63FD-A848-B9CE-E3CD7893CEDF}">
      <dgm:prSet/>
      <dgm:spPr/>
      <dgm:t>
        <a:bodyPr/>
        <a:lstStyle/>
        <a:p>
          <a:endParaRPr lang="en-US"/>
        </a:p>
      </dgm:t>
    </dgm:pt>
    <dgm:pt modelId="{A08D7F7A-5011-A94D-9238-F5A7535EBB59}" type="pres">
      <dgm:prSet presAssocID="{446A95E6-10B0-084A-A605-26C20818A43F}" presName="Name0" presStyleCnt="0">
        <dgm:presLayoutVars>
          <dgm:chMax val="4"/>
          <dgm:resizeHandles val="exact"/>
        </dgm:presLayoutVars>
      </dgm:prSet>
      <dgm:spPr/>
    </dgm:pt>
    <dgm:pt modelId="{353611A6-8CF4-8849-8624-84245678EA82}" type="pres">
      <dgm:prSet presAssocID="{446A95E6-10B0-084A-A605-26C20818A43F}" presName="ellipse" presStyleLbl="trBgShp" presStyleIdx="0" presStyleCnt="1"/>
      <dgm:spPr/>
    </dgm:pt>
    <dgm:pt modelId="{8CA4E6E6-97D5-434E-8CAE-16632E8147F7}" type="pres">
      <dgm:prSet presAssocID="{446A95E6-10B0-084A-A605-26C20818A43F}" presName="arrow1" presStyleLbl="fgShp" presStyleIdx="0" presStyleCnt="1"/>
      <dgm:spPr/>
    </dgm:pt>
    <dgm:pt modelId="{844EEFEE-62E8-EE48-9B5B-465643D114C8}" type="pres">
      <dgm:prSet presAssocID="{446A95E6-10B0-084A-A605-26C20818A43F}" presName="rectangle" presStyleLbl="revTx" presStyleIdx="0" presStyleCnt="1">
        <dgm:presLayoutVars>
          <dgm:bulletEnabled val="1"/>
        </dgm:presLayoutVars>
      </dgm:prSet>
      <dgm:spPr/>
    </dgm:pt>
    <dgm:pt modelId="{F2ACF1D7-25F0-2E4E-938A-B7C7445EA38E}" type="pres">
      <dgm:prSet presAssocID="{8195438F-0CAD-FC44-977E-2FFB4DE32C1F}" presName="item1" presStyleLbl="node1" presStyleIdx="0" presStyleCnt="3">
        <dgm:presLayoutVars>
          <dgm:bulletEnabled val="1"/>
        </dgm:presLayoutVars>
      </dgm:prSet>
      <dgm:spPr/>
    </dgm:pt>
    <dgm:pt modelId="{1BC03ACC-8D61-FA42-A3BE-F833AAB4C923}" type="pres">
      <dgm:prSet presAssocID="{AE144779-C01B-CE40-96A7-71B79B80250C}" presName="item2" presStyleLbl="node1" presStyleIdx="1" presStyleCnt="3">
        <dgm:presLayoutVars>
          <dgm:bulletEnabled val="1"/>
        </dgm:presLayoutVars>
      </dgm:prSet>
      <dgm:spPr/>
    </dgm:pt>
    <dgm:pt modelId="{8AEA01D7-23E6-9541-8F75-C687A3BDA5D3}" type="pres">
      <dgm:prSet presAssocID="{8D12DC9A-90E3-BB4B-B51F-4A9E5F39C148}" presName="item3" presStyleLbl="node1" presStyleIdx="2" presStyleCnt="3">
        <dgm:presLayoutVars>
          <dgm:bulletEnabled val="1"/>
        </dgm:presLayoutVars>
      </dgm:prSet>
      <dgm:spPr/>
    </dgm:pt>
    <dgm:pt modelId="{9C478390-C22D-CF4E-919A-D8C9159F39EB}" type="pres">
      <dgm:prSet presAssocID="{446A95E6-10B0-084A-A605-26C20818A43F}" presName="funnel" presStyleLbl="trAlignAcc1" presStyleIdx="0" presStyleCnt="1"/>
      <dgm:spPr/>
    </dgm:pt>
  </dgm:ptLst>
  <dgm:cxnLst>
    <dgm:cxn modelId="{129C3A00-63FD-A848-B9CE-E3CD7893CEDF}" srcId="{446A95E6-10B0-084A-A605-26C20818A43F}" destId="{AE144779-C01B-CE40-96A7-71B79B80250C}" srcOrd="2" destOrd="0" parTransId="{7232B564-32CB-8C43-B974-3ECA09B66E07}" sibTransId="{B2CAAA5E-BE23-CA49-A4D1-E4C5A2FA6AB2}"/>
    <dgm:cxn modelId="{0747E51C-CFFE-5D43-9C01-AE759195C11C}" srcId="{446A95E6-10B0-084A-A605-26C20818A43F}" destId="{8195438F-0CAD-FC44-977E-2FFB4DE32C1F}" srcOrd="1" destOrd="0" parTransId="{C6DDC5CF-15F0-4E4A-A5EF-25486FF0B6A2}" sibTransId="{DBC4BD1D-4D91-2A40-8F6E-F6A61CC971D3}"/>
    <dgm:cxn modelId="{B2725326-0E5A-EF4F-87C5-9111F8967AA9}" type="presOf" srcId="{AE144779-C01B-CE40-96A7-71B79B80250C}" destId="{F2ACF1D7-25F0-2E4E-938A-B7C7445EA38E}" srcOrd="0" destOrd="0" presId="urn:microsoft.com/office/officeart/2005/8/layout/funnel1"/>
    <dgm:cxn modelId="{24FDCE41-0AE3-1640-B5F4-F88F6BC99068}" srcId="{446A95E6-10B0-084A-A605-26C20818A43F}" destId="{9EE1022E-2557-A84B-83D9-DAF17466A6E9}" srcOrd="0" destOrd="0" parTransId="{4C8FFF1F-27EE-EA49-ACCA-7EE92F31190D}" sibTransId="{E2200903-D719-604E-89BC-F84B221E62E7}"/>
    <dgm:cxn modelId="{8BDC8A67-9BD4-B641-8FFE-E31D5182FD81}" type="presOf" srcId="{8D12DC9A-90E3-BB4B-B51F-4A9E5F39C148}" destId="{844EEFEE-62E8-EE48-9B5B-465643D114C8}" srcOrd="0" destOrd="0" presId="urn:microsoft.com/office/officeart/2005/8/layout/funnel1"/>
    <dgm:cxn modelId="{E856847C-D6CA-9C49-94F9-1C8D9722B7C4}" type="presOf" srcId="{9EE1022E-2557-A84B-83D9-DAF17466A6E9}" destId="{8AEA01D7-23E6-9541-8F75-C687A3BDA5D3}" srcOrd="0" destOrd="0" presId="urn:microsoft.com/office/officeart/2005/8/layout/funnel1"/>
    <dgm:cxn modelId="{1AA598A9-89D2-2E4B-8613-1056F9D0247D}" type="presOf" srcId="{446A95E6-10B0-084A-A605-26C20818A43F}" destId="{A08D7F7A-5011-A94D-9238-F5A7535EBB59}" srcOrd="0" destOrd="0" presId="urn:microsoft.com/office/officeart/2005/8/layout/funnel1"/>
    <dgm:cxn modelId="{CA40A5C4-025D-1E4A-A901-4EEC4DA66C06}" srcId="{446A95E6-10B0-084A-A605-26C20818A43F}" destId="{8D12DC9A-90E3-BB4B-B51F-4A9E5F39C148}" srcOrd="3" destOrd="0" parTransId="{E9029F61-0202-7546-A9D8-7DD1F617D4DB}" sibTransId="{5FCF7F39-5974-4147-BADB-D3F6CD336E27}"/>
    <dgm:cxn modelId="{9C8D88C5-6784-6F4D-BE14-DEEC7E270E8B}" type="presOf" srcId="{8195438F-0CAD-FC44-977E-2FFB4DE32C1F}" destId="{1BC03ACC-8D61-FA42-A3BE-F833AAB4C923}" srcOrd="0" destOrd="0" presId="urn:microsoft.com/office/officeart/2005/8/layout/funnel1"/>
    <dgm:cxn modelId="{9CAFF029-03EA-5A43-B826-0A34E908C866}" type="presParOf" srcId="{A08D7F7A-5011-A94D-9238-F5A7535EBB59}" destId="{353611A6-8CF4-8849-8624-84245678EA82}" srcOrd="0" destOrd="0" presId="urn:microsoft.com/office/officeart/2005/8/layout/funnel1"/>
    <dgm:cxn modelId="{9105D616-EE79-9D45-88C4-DF6B8F54E7DD}" type="presParOf" srcId="{A08D7F7A-5011-A94D-9238-F5A7535EBB59}" destId="{8CA4E6E6-97D5-434E-8CAE-16632E8147F7}" srcOrd="1" destOrd="0" presId="urn:microsoft.com/office/officeart/2005/8/layout/funnel1"/>
    <dgm:cxn modelId="{021B8E30-50A3-AE4D-B037-B3BCD68FFC53}" type="presParOf" srcId="{A08D7F7A-5011-A94D-9238-F5A7535EBB59}" destId="{844EEFEE-62E8-EE48-9B5B-465643D114C8}" srcOrd="2" destOrd="0" presId="urn:microsoft.com/office/officeart/2005/8/layout/funnel1"/>
    <dgm:cxn modelId="{644304C8-ECC1-C640-A1B8-B186FA79F9F9}" type="presParOf" srcId="{A08D7F7A-5011-A94D-9238-F5A7535EBB59}" destId="{F2ACF1D7-25F0-2E4E-938A-B7C7445EA38E}" srcOrd="3" destOrd="0" presId="urn:microsoft.com/office/officeart/2005/8/layout/funnel1"/>
    <dgm:cxn modelId="{8EC13257-0677-4047-A2A1-CF50F2D71C71}" type="presParOf" srcId="{A08D7F7A-5011-A94D-9238-F5A7535EBB59}" destId="{1BC03ACC-8D61-FA42-A3BE-F833AAB4C923}" srcOrd="4" destOrd="0" presId="urn:microsoft.com/office/officeart/2005/8/layout/funnel1"/>
    <dgm:cxn modelId="{9368471A-96FF-BE4C-9312-499FB663B53A}" type="presParOf" srcId="{A08D7F7A-5011-A94D-9238-F5A7535EBB59}" destId="{8AEA01D7-23E6-9541-8F75-C687A3BDA5D3}" srcOrd="5" destOrd="0" presId="urn:microsoft.com/office/officeart/2005/8/layout/funnel1"/>
    <dgm:cxn modelId="{B0D3D085-4903-B04E-85DC-86886B4F2CE5}" type="presParOf" srcId="{A08D7F7A-5011-A94D-9238-F5A7535EBB59}" destId="{9C478390-C22D-CF4E-919A-D8C9159F39E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611A6-8CF4-8849-8624-84245678EA82}">
      <dsp:nvSpPr>
        <dsp:cNvPr id="0" name=""/>
        <dsp:cNvSpPr/>
      </dsp:nvSpPr>
      <dsp:spPr>
        <a:xfrm>
          <a:off x="2531184" y="331340"/>
          <a:ext cx="6575840" cy="22837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4E6E6-97D5-434E-8CAE-16632E8147F7}">
      <dsp:nvSpPr>
        <dsp:cNvPr id="0" name=""/>
        <dsp:cNvSpPr/>
      </dsp:nvSpPr>
      <dsp:spPr>
        <a:xfrm>
          <a:off x="5192105" y="5923353"/>
          <a:ext cx="1274387" cy="81560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EEFEE-62E8-EE48-9B5B-465643D114C8}">
      <dsp:nvSpPr>
        <dsp:cNvPr id="0" name=""/>
        <dsp:cNvSpPr/>
      </dsp:nvSpPr>
      <dsp:spPr>
        <a:xfrm>
          <a:off x="2770769" y="6575840"/>
          <a:ext cx="6117060" cy="152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Combined Financial Statements</a:t>
          </a:r>
        </a:p>
      </dsp:txBody>
      <dsp:txXfrm>
        <a:off x="2770769" y="6575840"/>
        <a:ext cx="6117060" cy="1529265"/>
      </dsp:txXfrm>
    </dsp:sp>
    <dsp:sp modelId="{F2ACF1D7-25F0-2E4E-938A-B7C7445EA38E}">
      <dsp:nvSpPr>
        <dsp:cNvPr id="0" name=""/>
        <dsp:cNvSpPr/>
      </dsp:nvSpPr>
      <dsp:spPr>
        <a:xfrm>
          <a:off x="4921935" y="2791418"/>
          <a:ext cx="2293897" cy="2293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257868" y="3127351"/>
        <a:ext cx="1622031" cy="1622031"/>
      </dsp:txXfrm>
    </dsp:sp>
    <dsp:sp modelId="{1BC03ACC-8D61-FA42-A3BE-F833AAB4C923}">
      <dsp:nvSpPr>
        <dsp:cNvPr id="0" name=""/>
        <dsp:cNvSpPr/>
      </dsp:nvSpPr>
      <dsp:spPr>
        <a:xfrm>
          <a:off x="3280524" y="1070485"/>
          <a:ext cx="2293897" cy="2293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  <a:endParaRPr lang="en-US" sz="6500" kern="1200" dirty="0"/>
        </a:p>
      </dsp:txBody>
      <dsp:txXfrm>
        <a:off x="3616457" y="1406418"/>
        <a:ext cx="1622031" cy="1622031"/>
      </dsp:txXfrm>
    </dsp:sp>
    <dsp:sp modelId="{8AEA01D7-23E6-9541-8F75-C687A3BDA5D3}">
      <dsp:nvSpPr>
        <dsp:cNvPr id="0" name=""/>
        <dsp:cNvSpPr/>
      </dsp:nvSpPr>
      <dsp:spPr>
        <a:xfrm>
          <a:off x="5625397" y="515872"/>
          <a:ext cx="2293897" cy="2293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61330" y="851805"/>
        <a:ext cx="1622031" cy="1622031"/>
      </dsp:txXfrm>
    </dsp:sp>
    <dsp:sp modelId="{9C478390-C22D-CF4E-919A-D8C9159F39EB}">
      <dsp:nvSpPr>
        <dsp:cNvPr id="0" name=""/>
        <dsp:cNvSpPr/>
      </dsp:nvSpPr>
      <dsp:spPr>
        <a:xfrm>
          <a:off x="2261014" y="50975"/>
          <a:ext cx="7136570" cy="57092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21FE-DB77-4A96-8927-8E43A0ADEFE3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DBE7-6ACA-4E2C-BC99-3D0FACDD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D024-2E7B-B145-B622-C7567BAD351C}" type="slidenum">
              <a:rPr lang="en-CR" smtClean="0"/>
              <a:t>2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96760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DBE7-6ACA-4E2C-BC99-3D0FACDD6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6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DBE7-6ACA-4E2C-BC99-3D0FACDD6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0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DBE7-6ACA-4E2C-BC99-3D0FACDD6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9B0541-77A9-8E30-715F-12D6098FD431}"/>
              </a:ext>
            </a:extLst>
          </p:cNvPr>
          <p:cNvGrpSpPr/>
          <p:nvPr/>
        </p:nvGrpSpPr>
        <p:grpSpPr>
          <a:xfrm>
            <a:off x="9144000" y="0"/>
            <a:ext cx="9143999" cy="10286999"/>
            <a:chOff x="9144000" y="0"/>
            <a:chExt cx="9143999" cy="1028699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0"/>
              <a:ext cx="2924174" cy="6734174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58675" y="0"/>
              <a:ext cx="6029324" cy="67341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6924675"/>
              <a:ext cx="4571999" cy="33623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06500" y="6924675"/>
              <a:ext cx="4381499" cy="336232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DA3EFDE-388F-35CD-1D32-DF3B95427C36}"/>
              </a:ext>
            </a:extLst>
          </p:cNvPr>
          <p:cNvSpPr txBox="1"/>
          <p:nvPr/>
        </p:nvSpPr>
        <p:spPr>
          <a:xfrm>
            <a:off x="656316" y="7312477"/>
            <a:ext cx="7876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Corporate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 </a:t>
            </a:r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Services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 </a:t>
            </a:r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Report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 </a:t>
            </a:r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for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 </a:t>
            </a:r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the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 </a:t>
            </a:r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Board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 </a:t>
            </a:r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of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 </a:t>
            </a:r>
            <a:r>
              <a:rPr lang="es-CR" sz="4000" b="1" dirty="0" err="1">
                <a:solidFill>
                  <a:srgbClr val="009999"/>
                </a:solidFill>
                <a:latin typeface="Gilroy 1" panose="020B0604020202020204" charset="0"/>
              </a:rPr>
              <a:t>Directors</a:t>
            </a:r>
            <a:endParaRPr lang="es-CR" sz="4000" b="1" dirty="0">
              <a:solidFill>
                <a:srgbClr val="009999"/>
              </a:solidFill>
              <a:latin typeface="Gilroy 1" panose="020B0604020202020204" charset="0"/>
            </a:endParaRPr>
          </a:p>
          <a:p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June 4</a:t>
            </a:r>
            <a:r>
              <a:rPr lang="es-CR" sz="4000" b="1" baseline="30000" dirty="0">
                <a:solidFill>
                  <a:srgbClr val="009999"/>
                </a:solidFill>
                <a:latin typeface="Gilroy 1" panose="020B0604020202020204" charset="0"/>
              </a:rPr>
              <a:t>th</a:t>
            </a:r>
            <a:r>
              <a:rPr lang="es-CR" sz="4000" b="1" dirty="0">
                <a:solidFill>
                  <a:srgbClr val="009999"/>
                </a:solidFill>
                <a:latin typeface="Gilroy 1" panose="020B0604020202020204" charset="0"/>
              </a:rPr>
              <a:t>, 2024</a:t>
            </a:r>
            <a:endParaRPr lang="en-US" sz="4000" b="1" dirty="0">
              <a:solidFill>
                <a:srgbClr val="009999"/>
              </a:solidFill>
              <a:latin typeface="Gilroy 1" panose="020B0604020202020204" charset="0"/>
            </a:endParaRPr>
          </a:p>
        </p:txBody>
      </p:sp>
      <p:pic>
        <p:nvPicPr>
          <p:cNvPr id="11" name="Picture 10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64F09645-A8C1-7629-41F1-5B4C0DC65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5" y="797262"/>
            <a:ext cx="6736705" cy="6736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5352" y="1943100"/>
            <a:ext cx="17372988" cy="1073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s-CR" sz="6399" dirty="0" err="1">
                <a:solidFill>
                  <a:srgbClr val="008581"/>
                </a:solidFill>
                <a:latin typeface="Gilroy 2" panose="020B0604020202020204" charset="0"/>
              </a:rPr>
              <a:t>Questions</a:t>
            </a:r>
            <a:r>
              <a:rPr lang="es-CR" sz="6399" dirty="0">
                <a:solidFill>
                  <a:srgbClr val="008581"/>
                </a:solidFill>
                <a:latin typeface="Gilroy 2" panose="020B0604020202020204" charset="0"/>
              </a:rPr>
              <a:t>?</a:t>
            </a:r>
          </a:p>
        </p:txBody>
      </p:sp>
      <p:pic>
        <p:nvPicPr>
          <p:cNvPr id="6" name="Picture 5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BA157F25-A143-2042-1922-D1FD8FA8D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7" y="4151326"/>
            <a:ext cx="6736705" cy="67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39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492" y="-223655"/>
            <a:ext cx="6186575" cy="8156081"/>
            <a:chOff x="-3701685" y="-88480"/>
            <a:chExt cx="8248767" cy="1087477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-2330077" y="-88480"/>
              <a:ext cx="2547875" cy="10874775"/>
              <a:chOff x="-1621485" y="-27300"/>
              <a:chExt cx="786130" cy="335534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621485" y="-27300"/>
                <a:ext cx="786130" cy="3355340"/>
              </a:xfrm>
              <a:custGeom>
                <a:avLst/>
                <a:gdLst/>
                <a:ahLst/>
                <a:cxnLst/>
                <a:rect l="l" t="t" r="r" b="b"/>
                <a:pathLst>
                  <a:path w="786130" h="3355340">
                    <a:moveTo>
                      <a:pt x="0" y="0"/>
                    </a:moveTo>
                    <a:lnTo>
                      <a:pt x="786130" y="0"/>
                    </a:lnTo>
                    <a:lnTo>
                      <a:pt x="786130" y="3355340"/>
                    </a:lnTo>
                    <a:lnTo>
                      <a:pt x="0" y="335534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CR"/>
              </a:p>
            </p:txBody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18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52115">
              <a:off x="-3701685" y="501092"/>
              <a:ext cx="8248767" cy="9481342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219198" y="8046634"/>
            <a:ext cx="7003791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375" dirty="0">
                <a:solidFill>
                  <a:srgbClr val="008581"/>
                </a:solidFill>
                <a:latin typeface="Gilroy-Black"/>
              </a:rPr>
              <a:t>Audited Financial Statements 2023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48FA7B0-0D2E-2DFB-4B5F-E28C88D26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610461"/>
              </p:ext>
            </p:extLst>
          </p:nvPr>
        </p:nvGraphicFramePr>
        <p:xfrm>
          <a:off x="5943599" y="2150232"/>
          <a:ext cx="11658599" cy="815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076F3BC-B60E-C58E-D78A-98638C66C3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112" y="2870069"/>
            <a:ext cx="746409" cy="1212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940E38-ECF8-EF37-07CA-E1D07F45E6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50" y="3505365"/>
            <a:ext cx="580390" cy="9474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57DD9C-CF1C-6972-F7EB-6A0DEF386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10" y="5253737"/>
            <a:ext cx="580390" cy="9474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2" name="Picture 6" descr="Flag of Mexico | Britannica">
            <a:extLst>
              <a:ext uri="{FF2B5EF4-FFF2-40B4-BE49-F238E27FC236}">
                <a16:creationId xmlns:a16="http://schemas.microsoft.com/office/drawing/2014/main" id="{E8EC0E85-92AD-7381-CB88-92AC7528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87" y="4715198"/>
            <a:ext cx="789315" cy="4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 of Costa Rica | Britannica">
            <a:extLst>
              <a:ext uri="{FF2B5EF4-FFF2-40B4-BE49-F238E27FC236}">
                <a16:creationId xmlns:a16="http://schemas.microsoft.com/office/drawing/2014/main" id="{B40C4D67-966B-63C0-2179-79A2BAB6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899" y="6387343"/>
            <a:ext cx="63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ag of Costa Rica | Britannica">
            <a:extLst>
              <a:ext uri="{FF2B5EF4-FFF2-40B4-BE49-F238E27FC236}">
                <a16:creationId xmlns:a16="http://schemas.microsoft.com/office/drawing/2014/main" id="{A318BBD3-EBAE-E0D3-D66B-1E5EA94A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816" y="4243396"/>
            <a:ext cx="63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1D008A9-775B-1C06-A81D-7BF81CAE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65" y="177921"/>
            <a:ext cx="4784252" cy="19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DE9CBAC8-BAAE-9889-39D3-F5BE9A162A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" y="9046722"/>
            <a:ext cx="1030543" cy="1030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5063" y="0"/>
            <a:ext cx="6462937" cy="10287000"/>
            <a:chOff x="0" y="0"/>
            <a:chExt cx="51065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652" cy="812800"/>
            </a:xfrm>
            <a:custGeom>
              <a:avLst/>
              <a:gdLst/>
              <a:ahLst/>
              <a:cxnLst/>
              <a:rect l="l" t="t" r="r" b="b"/>
              <a:pathLst>
                <a:path w="510652" h="812800">
                  <a:moveTo>
                    <a:pt x="0" y="0"/>
                  </a:moveTo>
                  <a:lnTo>
                    <a:pt x="510652" y="0"/>
                  </a:lnTo>
                  <a:lnTo>
                    <a:pt x="51065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69339" r="-693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940401" y="8938478"/>
            <a:ext cx="1169065" cy="1169065"/>
          </a:xfrm>
          <a:custGeom>
            <a:avLst/>
            <a:gdLst/>
            <a:ahLst/>
            <a:cxnLst/>
            <a:rect l="l" t="t" r="r" b="b"/>
            <a:pathLst>
              <a:path w="1169065" h="1169065">
                <a:moveTo>
                  <a:pt x="0" y="0"/>
                </a:moveTo>
                <a:lnTo>
                  <a:pt x="1169065" y="0"/>
                </a:lnTo>
                <a:lnTo>
                  <a:pt x="1169065" y="1169065"/>
                </a:lnTo>
                <a:lnTo>
                  <a:pt x="0" y="11690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7916EAA-9529-235F-EFAF-36D524BD38E8}"/>
              </a:ext>
            </a:extLst>
          </p:cNvPr>
          <p:cNvSpPr txBox="1"/>
          <p:nvPr/>
        </p:nvSpPr>
        <p:spPr>
          <a:xfrm>
            <a:off x="745670" y="571500"/>
            <a:ext cx="1754233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s-CR" sz="6399" dirty="0" err="1">
                <a:solidFill>
                  <a:srgbClr val="008581"/>
                </a:solidFill>
                <a:latin typeface="Gilroy 2"/>
              </a:rPr>
              <a:t>External</a:t>
            </a:r>
            <a:r>
              <a:rPr lang="es-CR" sz="6399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6399" dirty="0" err="1">
                <a:solidFill>
                  <a:srgbClr val="008581"/>
                </a:solidFill>
                <a:latin typeface="Gilroy 2"/>
              </a:rPr>
              <a:t>Auditors</a:t>
            </a:r>
            <a:r>
              <a:rPr lang="es-CR" sz="6399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6399" dirty="0" err="1">
                <a:solidFill>
                  <a:srgbClr val="008581"/>
                </a:solidFill>
                <a:latin typeface="Gilroy 2"/>
              </a:rPr>
              <a:t>Opinion</a:t>
            </a:r>
            <a:endParaRPr lang="es-CR" sz="6399" dirty="0">
              <a:solidFill>
                <a:srgbClr val="008581"/>
              </a:solidFill>
              <a:latin typeface="Gilroy 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5257A-4F98-19ED-DCC1-58D689938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20" y="1469182"/>
            <a:ext cx="10362275" cy="8063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08A92-C617-0E54-EF52-8838FD3B7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94454"/>
            <a:ext cx="17167538" cy="307784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4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51833872-4144-162A-C18D-59C2455DB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" y="9046722"/>
            <a:ext cx="1030543" cy="10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63231" y="4766923"/>
            <a:ext cx="4640631" cy="4640631"/>
          </a:xfrm>
          <a:custGeom>
            <a:avLst/>
            <a:gdLst/>
            <a:ahLst/>
            <a:cxnLst/>
            <a:rect l="l" t="t" r="r" b="b"/>
            <a:pathLst>
              <a:path w="4640631" h="4640631">
                <a:moveTo>
                  <a:pt x="0" y="0"/>
                </a:moveTo>
                <a:lnTo>
                  <a:pt x="4640631" y="0"/>
                </a:lnTo>
                <a:lnTo>
                  <a:pt x="4640631" y="4640631"/>
                </a:lnTo>
                <a:lnTo>
                  <a:pt x="0" y="4640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87400" y="4991100"/>
            <a:ext cx="4192293" cy="419227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175" r="-251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563E21-A47A-9305-F4EB-7FD42760890A}"/>
              </a:ext>
            </a:extLst>
          </p:cNvPr>
          <p:cNvSpPr txBox="1"/>
          <p:nvPr/>
        </p:nvSpPr>
        <p:spPr>
          <a:xfrm>
            <a:off x="0" y="737072"/>
            <a:ext cx="18408769" cy="832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CR" sz="36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2023 Project </a:t>
            </a:r>
            <a:r>
              <a:rPr lang="es-CR" sz="36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Execution</a:t>
            </a:r>
            <a:r>
              <a:rPr lang="es-CR" sz="36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: Project </a:t>
            </a:r>
            <a:r>
              <a:rPr lang="es-CR" sz="36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implementation</a:t>
            </a:r>
            <a:r>
              <a:rPr lang="es-CR" sz="36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 continues </a:t>
            </a:r>
            <a:r>
              <a:rPr lang="es-CR" sz="36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to</a:t>
            </a:r>
            <a:r>
              <a:rPr lang="es-CR" sz="36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 be </a:t>
            </a:r>
            <a:r>
              <a:rPr lang="es-CR" sz="36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paramount</a:t>
            </a:r>
            <a:endParaRPr lang="es-CR" sz="36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2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A4082-A26A-F970-2210-B838C3C76A07}"/>
              </a:ext>
            </a:extLst>
          </p:cNvPr>
          <p:cNvSpPr txBox="1"/>
          <p:nvPr/>
        </p:nvSpPr>
        <p:spPr>
          <a:xfrm>
            <a:off x="384138" y="8207805"/>
            <a:ext cx="11946816" cy="66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s-CR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2022 Project </a:t>
            </a:r>
            <a:r>
              <a:rPr lang="es-CR" sz="28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Execution</a:t>
            </a:r>
            <a:r>
              <a:rPr lang="es-CR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 =&gt; USD 3,462,217 </a:t>
            </a:r>
            <a:endParaRPr lang="es-CR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2" panose="020B0604020202020204" charset="0"/>
            </a:endParaRPr>
          </a:p>
        </p:txBody>
      </p:sp>
      <p:pic>
        <p:nvPicPr>
          <p:cNvPr id="4" name="Picture 3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83E7B4EC-F009-CF51-6743-933AB9B97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" y="9046722"/>
            <a:ext cx="1030543" cy="1030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590C3-D616-FDD6-66EA-7CCFEA3B1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54" y="2968359"/>
            <a:ext cx="12527708" cy="43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859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296828">
            <a:off x="12300027" y="2014849"/>
            <a:ext cx="6019989" cy="4220521"/>
          </a:xfrm>
          <a:custGeom>
            <a:avLst/>
            <a:gdLst/>
            <a:ahLst/>
            <a:cxnLst/>
            <a:rect l="l" t="t" r="r" b="b"/>
            <a:pathLst>
              <a:path w="4215129" h="3083560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>
            <a:blip r:embed="rId3"/>
            <a:stretch>
              <a:fillRect l="-16614" t="-40310" r="-20390" b="-26859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" name="TextBox 4"/>
          <p:cNvSpPr txBox="1"/>
          <p:nvPr/>
        </p:nvSpPr>
        <p:spPr>
          <a:xfrm>
            <a:off x="1208100" y="441512"/>
            <a:ext cx="16402892" cy="763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s-CR" sz="4550" b="1" dirty="0">
                <a:solidFill>
                  <a:srgbClr val="008581"/>
                </a:solidFill>
                <a:latin typeface="Gilroy 2"/>
              </a:rPr>
              <a:t>Net </a:t>
            </a:r>
            <a:r>
              <a:rPr lang="es-CR" sz="4550" b="1" dirty="0" err="1">
                <a:solidFill>
                  <a:srgbClr val="008581"/>
                </a:solidFill>
                <a:latin typeface="Gilroy 2"/>
              </a:rPr>
              <a:t>Contribution</a:t>
            </a:r>
            <a:r>
              <a:rPr lang="es-CR" sz="4550" b="1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4550" b="1" dirty="0" err="1">
                <a:solidFill>
                  <a:srgbClr val="008581"/>
                </a:solidFill>
                <a:latin typeface="Gilroy 2"/>
              </a:rPr>
              <a:t>of</a:t>
            </a:r>
            <a:r>
              <a:rPr lang="es-CR" sz="4550" b="1" dirty="0">
                <a:solidFill>
                  <a:srgbClr val="008581"/>
                </a:solidFill>
                <a:latin typeface="Gilroy 2"/>
              </a:rPr>
              <a:t> SAN 2023 (</a:t>
            </a:r>
            <a:r>
              <a:rPr lang="es-CR" sz="4550" b="1" dirty="0" err="1">
                <a:solidFill>
                  <a:srgbClr val="008581"/>
                </a:solidFill>
                <a:latin typeface="Gilroy 2"/>
              </a:rPr>
              <a:t>Audited</a:t>
            </a:r>
            <a:r>
              <a:rPr lang="es-CR" sz="4550" b="1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4550" b="1" dirty="0" err="1">
                <a:solidFill>
                  <a:srgbClr val="008581"/>
                </a:solidFill>
                <a:latin typeface="Gilroy 2"/>
              </a:rPr>
              <a:t>Statements</a:t>
            </a:r>
            <a:r>
              <a:rPr lang="es-CR" sz="4550" b="1" dirty="0">
                <a:solidFill>
                  <a:srgbClr val="008581"/>
                </a:solidFill>
                <a:latin typeface="Gilroy 2"/>
              </a:rPr>
              <a:t>)</a:t>
            </a:r>
            <a:endParaRPr lang="es-CR" sz="4550" b="1" dirty="0">
              <a:solidFill>
                <a:srgbClr val="008581"/>
              </a:solidFill>
              <a:latin typeface="Gilroy 2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F7C38-11B3-8AD6-1E07-73DFC3AD5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07" y="2029778"/>
            <a:ext cx="12047553" cy="7016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AAB27-1466-7AD7-9517-A3EEB39783B9}"/>
              </a:ext>
            </a:extLst>
          </p:cNvPr>
          <p:cNvSpPr txBox="1"/>
          <p:nvPr/>
        </p:nvSpPr>
        <p:spPr>
          <a:xfrm>
            <a:off x="12517749" y="7000368"/>
            <a:ext cx="6114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s-CR" sz="4800" b="1" dirty="0">
                <a:solidFill>
                  <a:srgbClr val="008581"/>
                </a:solidFill>
                <a:latin typeface="Gilroy 2"/>
              </a:rPr>
              <a:t> A </a:t>
            </a:r>
            <a:r>
              <a:rPr lang="es-CR" sz="4800" b="1" dirty="0" err="1">
                <a:solidFill>
                  <a:srgbClr val="008581"/>
                </a:solidFill>
                <a:latin typeface="Gilroy 2"/>
              </a:rPr>
              <a:t>continous</a:t>
            </a:r>
            <a:r>
              <a:rPr lang="es-CR" sz="4800" b="1" dirty="0">
                <a:solidFill>
                  <a:srgbClr val="008581"/>
                </a:solidFill>
                <a:latin typeface="Gilroy 2"/>
              </a:rPr>
              <a:t> </a:t>
            </a:r>
          </a:p>
          <a:p>
            <a:pPr lvl="2"/>
            <a:r>
              <a:rPr lang="es-CR" sz="4800" b="1" dirty="0" err="1">
                <a:solidFill>
                  <a:srgbClr val="008581"/>
                </a:solidFill>
                <a:latin typeface="Gilroy 2"/>
              </a:rPr>
              <a:t>ascending</a:t>
            </a:r>
            <a:r>
              <a:rPr lang="es-CR" sz="4800" b="1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4800" b="1" dirty="0" err="1">
                <a:solidFill>
                  <a:srgbClr val="008581"/>
                </a:solidFill>
                <a:latin typeface="Gilroy 2"/>
              </a:rPr>
              <a:t>path</a:t>
            </a:r>
            <a:r>
              <a:rPr lang="es-CR" sz="4800" b="1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4800" b="1" dirty="0" err="1">
                <a:solidFill>
                  <a:srgbClr val="008581"/>
                </a:solidFill>
                <a:latin typeface="Gilroy 2"/>
              </a:rPr>
              <a:t>to</a:t>
            </a:r>
            <a:r>
              <a:rPr lang="es-CR" sz="4800" b="1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4800" b="1" dirty="0" err="1">
                <a:solidFill>
                  <a:srgbClr val="008581"/>
                </a:solidFill>
                <a:latin typeface="Gilroy 2"/>
              </a:rPr>
              <a:t>financial</a:t>
            </a:r>
            <a:r>
              <a:rPr lang="es-CR" sz="4800" b="1" dirty="0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4800" b="1" dirty="0" err="1">
                <a:solidFill>
                  <a:srgbClr val="008581"/>
                </a:solidFill>
                <a:latin typeface="Gilroy 2"/>
              </a:rPr>
              <a:t>sustaniability</a:t>
            </a:r>
            <a:endParaRPr lang="en-CR" sz="4571" b="1" dirty="0">
              <a:solidFill>
                <a:srgbClr val="008581"/>
              </a:solidFill>
              <a:latin typeface="Gilroy 2" panose="020B0604020202020204" charset="0"/>
            </a:endParaRPr>
          </a:p>
        </p:txBody>
      </p:sp>
      <p:pic>
        <p:nvPicPr>
          <p:cNvPr id="5" name="Picture 4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21B3ED90-1AE5-7AD1-7430-A5824877C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" y="9046722"/>
            <a:ext cx="1030543" cy="103054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392468" y="4936610"/>
            <a:ext cx="5202346" cy="5202346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3"/>
              <a:stretch>
                <a:fillRect l="-19682" r="-196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09600" y="276435"/>
            <a:ext cx="17449800" cy="763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399"/>
              </a:lnSpc>
              <a:defRPr sz="4571" b="1">
                <a:solidFill>
                  <a:srgbClr val="008581"/>
                </a:solidFill>
                <a:latin typeface="Gilroy 2" panose="020B0604020202020204" charset="0"/>
              </a:defRPr>
            </a:lvl1pPr>
          </a:lstStyle>
          <a:p>
            <a:r>
              <a:rPr lang="es-CR" dirty="0"/>
              <a:t>Balance </a:t>
            </a:r>
            <a:r>
              <a:rPr lang="es-CR" dirty="0" err="1"/>
              <a:t>Sheet</a:t>
            </a:r>
            <a:r>
              <a:rPr lang="es-CR" dirty="0"/>
              <a:t> 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SAN 2023 (</a:t>
            </a:r>
            <a:r>
              <a:rPr lang="es-CR" sz="4571" b="1" dirty="0" err="1">
                <a:solidFill>
                  <a:srgbClr val="008581"/>
                </a:solidFill>
                <a:latin typeface="Gilroy 2" panose="020B0604020202020204" charset="0"/>
              </a:rPr>
              <a:t>Audited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 </a:t>
            </a:r>
            <a:r>
              <a:rPr lang="es-CR" sz="4571" b="1" dirty="0" err="1">
                <a:solidFill>
                  <a:srgbClr val="008581"/>
                </a:solidFill>
                <a:latin typeface="Gilroy 2" panose="020B0604020202020204" charset="0"/>
              </a:rPr>
              <a:t>Statements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)</a:t>
            </a:r>
            <a:endParaRPr lang="es-C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CC3DD-CCDA-198C-91B2-458314FAD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688" y="1401835"/>
            <a:ext cx="8543857" cy="8622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3955D-D6D5-7E4C-F914-458A4C1CABBB}"/>
              </a:ext>
            </a:extLst>
          </p:cNvPr>
          <p:cNvSpPr txBox="1"/>
          <p:nvPr/>
        </p:nvSpPr>
        <p:spPr>
          <a:xfrm>
            <a:off x="10435197" y="2062706"/>
            <a:ext cx="7624203" cy="220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Solid </a:t>
            </a:r>
            <a:r>
              <a:rPr lang="es-CR" sz="4571" b="1" dirty="0" err="1">
                <a:solidFill>
                  <a:srgbClr val="008581"/>
                </a:solidFill>
                <a:latin typeface="Gilroy 2" panose="020B0604020202020204" charset="0"/>
              </a:rPr>
              <a:t>Financial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 Position </a:t>
            </a:r>
            <a:r>
              <a:rPr lang="es-CR" sz="4571" b="1" dirty="0" err="1">
                <a:solidFill>
                  <a:srgbClr val="008581"/>
                </a:solidFill>
                <a:latin typeface="Gilroy 2" panose="020B0604020202020204" charset="0"/>
              </a:rPr>
              <a:t>with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 </a:t>
            </a:r>
            <a:r>
              <a:rPr lang="es-CR" sz="4571" b="1" dirty="0" err="1">
                <a:solidFill>
                  <a:srgbClr val="008581"/>
                </a:solidFill>
                <a:latin typeface="Gilroy 2" panose="020B0604020202020204" charset="0"/>
              </a:rPr>
              <a:t>healthy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 </a:t>
            </a:r>
            <a:r>
              <a:rPr lang="es-CR" sz="4571" b="1" dirty="0" err="1">
                <a:solidFill>
                  <a:srgbClr val="008581"/>
                </a:solidFill>
                <a:latin typeface="Gilroy 2" panose="020B0604020202020204" charset="0"/>
              </a:rPr>
              <a:t>assets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 and </a:t>
            </a:r>
            <a:r>
              <a:rPr lang="es-CR" sz="4571" b="1" dirty="0" err="1">
                <a:solidFill>
                  <a:srgbClr val="008581"/>
                </a:solidFill>
                <a:latin typeface="Gilroy 2" panose="020B0604020202020204" charset="0"/>
              </a:rPr>
              <a:t>increased</a:t>
            </a:r>
            <a:r>
              <a:rPr lang="es-CR" sz="4571" b="1" dirty="0">
                <a:solidFill>
                  <a:srgbClr val="008581"/>
                </a:solidFill>
                <a:latin typeface="Gilroy 2" panose="020B0604020202020204" charset="0"/>
              </a:rPr>
              <a:t> reserves.</a:t>
            </a:r>
            <a:endParaRPr lang="en-CR" sz="4571" b="1" dirty="0">
              <a:solidFill>
                <a:srgbClr val="008581"/>
              </a:solidFill>
              <a:latin typeface="Gilroy 2" panose="020B0604020202020204" charset="0"/>
            </a:endParaRPr>
          </a:p>
        </p:txBody>
      </p:sp>
      <p:pic>
        <p:nvPicPr>
          <p:cNvPr id="2" name="Picture 1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3A6F9289-9572-3B4C-027A-EFB8273C3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" y="9046722"/>
            <a:ext cx="1030543" cy="103054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/>
          <p:nvPr/>
        </p:nvSpPr>
        <p:spPr>
          <a:xfrm>
            <a:off x="5334000" y="571500"/>
            <a:ext cx="12420599" cy="15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399"/>
              </a:lnSpc>
              <a:defRPr sz="4571" b="1">
                <a:solidFill>
                  <a:srgbClr val="008581"/>
                </a:solidFill>
                <a:latin typeface="Gilroy 2" panose="020B0604020202020204" charset="0"/>
              </a:defRPr>
            </a:lvl1pPr>
          </a:lstStyle>
          <a:p>
            <a:r>
              <a:rPr lang="es-CR" dirty="0"/>
              <a:t>Reserves: </a:t>
            </a:r>
            <a:r>
              <a:rPr lang="es-CR" dirty="0" err="1"/>
              <a:t>Effective</a:t>
            </a:r>
            <a:r>
              <a:rPr lang="es-CR" dirty="0"/>
              <a:t> use </a:t>
            </a:r>
            <a:r>
              <a:rPr lang="es-CR" dirty="0" err="1"/>
              <a:t>of</a:t>
            </a:r>
            <a:r>
              <a:rPr lang="es-CR" dirty="0"/>
              <a:t> reserves </a:t>
            </a:r>
            <a:r>
              <a:rPr lang="es-CR" dirty="0" err="1"/>
              <a:t>helped</a:t>
            </a:r>
            <a:r>
              <a:rPr lang="es-CR" dirty="0"/>
              <a:t> </a:t>
            </a:r>
            <a:r>
              <a:rPr lang="es-CR" dirty="0" err="1"/>
              <a:t>consolidate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new </a:t>
            </a:r>
            <a:r>
              <a:rPr lang="es-CR" dirty="0" err="1"/>
              <a:t>business</a:t>
            </a:r>
            <a:r>
              <a:rPr lang="es-CR" dirty="0"/>
              <a:t> </a:t>
            </a:r>
            <a:r>
              <a:rPr lang="es-CR" dirty="0" err="1"/>
              <a:t>model</a:t>
            </a:r>
            <a:endParaRPr lang="es-CR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276B37C-8A88-AF88-27AC-6B34B64C257B}"/>
              </a:ext>
            </a:extLst>
          </p:cNvPr>
          <p:cNvGrpSpPr>
            <a:grpSpLocks noChangeAspect="1"/>
          </p:cNvGrpSpPr>
          <p:nvPr/>
        </p:nvGrpSpPr>
        <p:grpSpPr>
          <a:xfrm>
            <a:off x="591312" y="2324100"/>
            <a:ext cx="5202346" cy="5202346"/>
            <a:chOff x="0" y="0"/>
            <a:chExt cx="12700000" cy="12700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1FB2A4-A529-B370-CF05-BF405CFF472A}"/>
                </a:ext>
              </a:extLst>
            </p:cNvPr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32139" r="-321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C43BB63-2E60-01D6-5DF8-94BB8F60E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24100"/>
            <a:ext cx="10678962" cy="601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33161-21BC-6B23-3219-659C5C63BEF0}"/>
              </a:ext>
            </a:extLst>
          </p:cNvPr>
          <p:cNvSpPr txBox="1"/>
          <p:nvPr/>
        </p:nvSpPr>
        <p:spPr>
          <a:xfrm>
            <a:off x="1527138" y="8810679"/>
            <a:ext cx="11946816" cy="66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s-CR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Net Reserves </a:t>
            </a:r>
            <a:r>
              <a:rPr lang="es-CR" sz="28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December</a:t>
            </a:r>
            <a:r>
              <a:rPr lang="es-CR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2"/>
              </a:rPr>
              <a:t> 2023 =&gt; USD 1,672,311 </a:t>
            </a:r>
            <a:endParaRPr lang="es-CR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2" panose="020B0604020202020204" charset="0"/>
            </a:endParaRPr>
          </a:p>
        </p:txBody>
      </p:sp>
      <p:pic>
        <p:nvPicPr>
          <p:cNvPr id="6" name="Picture 5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28EEB315-E4C3-0642-AC63-7434B7C1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" y="9046722"/>
            <a:ext cx="1030543" cy="10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79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296828">
            <a:off x="12300027" y="2014849"/>
            <a:ext cx="6019989" cy="4220521"/>
          </a:xfrm>
          <a:custGeom>
            <a:avLst/>
            <a:gdLst/>
            <a:ahLst/>
            <a:cxnLst/>
            <a:rect l="l" t="t" r="r" b="b"/>
            <a:pathLst>
              <a:path w="4215129" h="3083560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>
            <a:blip r:embed="rId3"/>
            <a:stretch>
              <a:fillRect l="-16614" t="-40310" r="-20390" b="-26859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" name="TextBox 4"/>
          <p:cNvSpPr txBox="1"/>
          <p:nvPr/>
        </p:nvSpPr>
        <p:spPr>
          <a:xfrm>
            <a:off x="1208100" y="441512"/>
            <a:ext cx="10602900" cy="763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s-CR" sz="4550" b="1" dirty="0">
                <a:solidFill>
                  <a:srgbClr val="008581"/>
                </a:solidFill>
                <a:latin typeface="Gilroy 2" panose="020B0604020202020204" charset="0"/>
              </a:rPr>
              <a:t>2024 Budget vs.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AAB27-1466-7AD7-9517-A3EEB39783B9}"/>
              </a:ext>
            </a:extLst>
          </p:cNvPr>
          <p:cNvSpPr txBox="1"/>
          <p:nvPr/>
        </p:nvSpPr>
        <p:spPr>
          <a:xfrm>
            <a:off x="11444718" y="6674196"/>
            <a:ext cx="636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s-CR" sz="4800" b="1" dirty="0">
                <a:solidFill>
                  <a:srgbClr val="008581"/>
                </a:solidFill>
                <a:latin typeface="Gilroy 2"/>
              </a:rPr>
              <a:t>No use </a:t>
            </a:r>
            <a:r>
              <a:rPr lang="es-CR" sz="4800" b="1" dirty="0" err="1">
                <a:solidFill>
                  <a:srgbClr val="008581"/>
                </a:solidFill>
                <a:latin typeface="Gilroy 2"/>
              </a:rPr>
              <a:t>of</a:t>
            </a:r>
            <a:r>
              <a:rPr lang="es-CR" sz="4800" b="1" dirty="0">
                <a:solidFill>
                  <a:srgbClr val="008581"/>
                </a:solidFill>
                <a:latin typeface="Gilroy 2"/>
              </a:rPr>
              <a:t> reserves</a:t>
            </a:r>
            <a:endParaRPr lang="en-CR" sz="4571" b="1" dirty="0">
              <a:solidFill>
                <a:srgbClr val="008581"/>
              </a:solidFill>
              <a:latin typeface="Gilroy 2" panose="020B0604020202020204" charset="0"/>
            </a:endParaRPr>
          </a:p>
        </p:txBody>
      </p:sp>
      <p:pic>
        <p:nvPicPr>
          <p:cNvPr id="5" name="Picture 4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21B3ED90-1AE5-7AD1-7430-A5824877C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" y="9046722"/>
            <a:ext cx="1030543" cy="1030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E914E9-3837-A8D0-9A58-C965B75C5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55" y="1985589"/>
            <a:ext cx="11140744" cy="65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37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01800" y="-10668"/>
            <a:ext cx="6462937" cy="10287000"/>
            <a:chOff x="0" y="0"/>
            <a:chExt cx="51065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652" cy="812800"/>
            </a:xfrm>
            <a:custGeom>
              <a:avLst/>
              <a:gdLst/>
              <a:ahLst/>
              <a:cxnLst/>
              <a:rect l="l" t="t" r="r" b="b"/>
              <a:pathLst>
                <a:path w="510652" h="812800">
                  <a:moveTo>
                    <a:pt x="0" y="0"/>
                  </a:moveTo>
                  <a:lnTo>
                    <a:pt x="510652" y="0"/>
                  </a:lnTo>
                  <a:lnTo>
                    <a:pt x="51065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92038" r="-475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50470" y="800100"/>
            <a:ext cx="1289413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s-CR" sz="6399" err="1">
                <a:solidFill>
                  <a:srgbClr val="008581"/>
                </a:solidFill>
                <a:latin typeface="Gilroy 2"/>
              </a:rPr>
              <a:t>Employee</a:t>
            </a:r>
            <a:r>
              <a:rPr lang="es-CR" sz="6399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6399" err="1">
                <a:solidFill>
                  <a:srgbClr val="008581"/>
                </a:solidFill>
                <a:latin typeface="Gilroy 2"/>
              </a:rPr>
              <a:t>Experience</a:t>
            </a:r>
            <a:r>
              <a:rPr lang="es-CR" sz="6399">
                <a:solidFill>
                  <a:srgbClr val="008581"/>
                </a:solidFill>
                <a:latin typeface="Gilroy 2"/>
              </a:rPr>
              <a:t> </a:t>
            </a:r>
            <a:r>
              <a:rPr lang="es-CR" sz="6399" err="1">
                <a:solidFill>
                  <a:srgbClr val="008581"/>
                </a:solidFill>
                <a:latin typeface="Gilroy 2"/>
              </a:rPr>
              <a:t>Survey</a:t>
            </a:r>
            <a:endParaRPr lang="es-CR" sz="6399">
              <a:solidFill>
                <a:srgbClr val="008581"/>
              </a:solidFill>
              <a:latin typeface="Gilroy 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940401" y="8938478"/>
            <a:ext cx="1169065" cy="1169065"/>
          </a:xfrm>
          <a:custGeom>
            <a:avLst/>
            <a:gdLst/>
            <a:ahLst/>
            <a:cxnLst/>
            <a:rect l="l" t="t" r="r" b="b"/>
            <a:pathLst>
              <a:path w="1169065" h="1169065">
                <a:moveTo>
                  <a:pt x="0" y="0"/>
                </a:moveTo>
                <a:lnTo>
                  <a:pt x="1169065" y="0"/>
                </a:lnTo>
                <a:lnTo>
                  <a:pt x="1169065" y="1169065"/>
                </a:lnTo>
                <a:lnTo>
                  <a:pt x="0" y="11690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1C454-80C8-0F37-395B-3722BEDD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97" y="1941291"/>
            <a:ext cx="14142127" cy="8002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4FE1A1-A477-8868-4626-382A34B80A71}"/>
              </a:ext>
            </a:extLst>
          </p:cNvPr>
          <p:cNvSpPr txBox="1"/>
          <p:nvPr/>
        </p:nvSpPr>
        <p:spPr>
          <a:xfrm>
            <a:off x="1050470" y="3381555"/>
            <a:ext cx="17237530" cy="21236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ü"/>
            </a:pPr>
            <a:r>
              <a:rPr lang="en-CR" sz="6600" b="1" dirty="0">
                <a:solidFill>
                  <a:srgbClr val="008581"/>
                </a:solidFill>
                <a:latin typeface="Gilroy 2" panose="020B0604020202020204" charset="0"/>
              </a:rPr>
              <a:t>Building a collaborative team by design, fit for purpose and ready to grow!!</a:t>
            </a:r>
          </a:p>
        </p:txBody>
      </p:sp>
      <p:pic>
        <p:nvPicPr>
          <p:cNvPr id="6" name="Picture 5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903BCBD2-7339-1C32-8E16-E8761F208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" y="9157066"/>
            <a:ext cx="1030543" cy="103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127</Words>
  <Application>Microsoft Macintosh PowerPoint</Application>
  <PresentationFormat>Custom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Wingdings</vt:lpstr>
      <vt:lpstr>Gilroy-Black</vt:lpstr>
      <vt:lpstr>Gilroy 2</vt:lpstr>
      <vt:lpstr>Aptos</vt:lpstr>
      <vt:lpstr>Arial</vt:lpstr>
      <vt:lpstr>Gilroy 1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- Pitch Presentation</dc:title>
  <cp:lastModifiedBy>Carlos Cortes Tormo</cp:lastModifiedBy>
  <cp:revision>3</cp:revision>
  <dcterms:created xsi:type="dcterms:W3CDTF">2006-08-16T00:00:00Z</dcterms:created>
  <dcterms:modified xsi:type="dcterms:W3CDTF">2024-06-03T08:01:14Z</dcterms:modified>
  <dc:identifier>DAFno55rzdo</dc:identifier>
</cp:coreProperties>
</file>