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315" r:id="rId3"/>
    <p:sldId id="258" r:id="rId4"/>
    <p:sldId id="259" r:id="rId5"/>
    <p:sldId id="319" r:id="rId6"/>
    <p:sldId id="263" r:id="rId7"/>
    <p:sldId id="320" r:id="rId8"/>
    <p:sldId id="261" r:id="rId9"/>
    <p:sldId id="262" r:id="rId10"/>
    <p:sldId id="269" r:id="rId11"/>
    <p:sldId id="271" r:id="rId12"/>
    <p:sldId id="272" r:id="rId13"/>
    <p:sldId id="264" r:id="rId14"/>
    <p:sldId id="265" r:id="rId15"/>
    <p:sldId id="266" r:id="rId16"/>
    <p:sldId id="267" r:id="rId17"/>
    <p:sldId id="311" r:id="rId18"/>
    <p:sldId id="270" r:id="rId19"/>
    <p:sldId id="310" r:id="rId20"/>
    <p:sldId id="316" r:id="rId21"/>
    <p:sldId id="281" r:id="rId22"/>
    <p:sldId id="282" r:id="rId23"/>
    <p:sldId id="275" r:id="rId24"/>
    <p:sldId id="278" r:id="rId25"/>
    <p:sldId id="317" r:id="rId26"/>
    <p:sldId id="318" r:id="rId27"/>
    <p:sldId id="279" r:id="rId28"/>
    <p:sldId id="280" r:id="rId29"/>
    <p:sldId id="284" r:id="rId30"/>
    <p:sldId id="283" r:id="rId31"/>
    <p:sldId id="312" r:id="rId32"/>
    <p:sldId id="285" r:id="rId33"/>
    <p:sldId id="313" r:id="rId34"/>
    <p:sldId id="287" r:id="rId35"/>
    <p:sldId id="291" r:id="rId36"/>
    <p:sldId id="295" r:id="rId37"/>
    <p:sldId id="296" r:id="rId38"/>
    <p:sldId id="300" r:id="rId39"/>
    <p:sldId id="301" r:id="rId40"/>
    <p:sldId id="303" r:id="rId41"/>
    <p:sldId id="322" r:id="rId42"/>
    <p:sldId id="297" r:id="rId43"/>
    <p:sldId id="308" r:id="rId44"/>
    <p:sldId id="293" r:id="rId45"/>
    <p:sldId id="294" r:id="rId46"/>
    <p:sldId id="314" r:id="rId47"/>
    <p:sldId id="309"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3357" autoAdjust="0"/>
  </p:normalViewPr>
  <p:slideViewPr>
    <p:cSldViewPr>
      <p:cViewPr varScale="1">
        <p:scale>
          <a:sx n="70" d="100"/>
          <a:sy n="70" d="100"/>
        </p:scale>
        <p:origin x="-136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D4FD2B-806E-41B3-A025-6A99326656F0}" type="datetimeFigureOut">
              <a:rPr lang="en-US" smtClean="0"/>
              <a:t>9/26/2023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A80CD0-8F2E-4F33-9927-1A37545DFD8E}" type="slidenum">
              <a:rPr lang="en-US" smtClean="0"/>
              <a:t>‹#›</a:t>
            </a:fld>
            <a:endParaRPr lang="en-US"/>
          </a:p>
        </p:txBody>
      </p:sp>
    </p:spTree>
    <p:extLst>
      <p:ext uri="{BB962C8B-B14F-4D97-AF65-F5344CB8AC3E}">
        <p14:creationId xmlns:p14="http://schemas.microsoft.com/office/powerpoint/2010/main" val="241062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845AB6-1E70-4062-9E3B-5FFD76D85F7E}" type="slidenum">
              <a:rPr lang="en-US" smtClean="0"/>
              <a:pPr fontAlgn="base">
                <a:spcBef>
                  <a:spcPct val="0"/>
                </a:spcBef>
                <a:spcAft>
                  <a:spcPct val="0"/>
                </a:spcAft>
                <a:defRPr/>
              </a:pPr>
              <a:t>3</a:t>
            </a:fld>
            <a:endParaRPr lang="en-US"/>
          </a:p>
        </p:txBody>
      </p:sp>
    </p:spTree>
    <p:extLst>
      <p:ext uri="{BB962C8B-B14F-4D97-AF65-F5344CB8AC3E}">
        <p14:creationId xmlns:p14="http://schemas.microsoft.com/office/powerpoint/2010/main" val="992762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163FA-4B03-4CAC-8121-2582D0DCC669}" type="slidenum">
              <a:rPr lang="en-US" smtClean="0"/>
              <a:t>6</a:t>
            </a:fld>
            <a:endParaRPr lang="en-US"/>
          </a:p>
        </p:txBody>
      </p:sp>
    </p:spTree>
    <p:extLst>
      <p:ext uri="{BB962C8B-B14F-4D97-AF65-F5344CB8AC3E}">
        <p14:creationId xmlns:p14="http://schemas.microsoft.com/office/powerpoint/2010/main" val="81663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237EE5-38B4-4677-B0B5-3DE562A7E69F}" type="slidenum">
              <a:rPr lang="en-US" smtClean="0"/>
              <a:t>47</a:t>
            </a:fld>
            <a:endParaRPr lang="en-US"/>
          </a:p>
        </p:txBody>
      </p:sp>
    </p:spTree>
    <p:extLst>
      <p:ext uri="{BB962C8B-B14F-4D97-AF65-F5344CB8AC3E}">
        <p14:creationId xmlns:p14="http://schemas.microsoft.com/office/powerpoint/2010/main" val="178536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AD93F8-10E4-4E1C-9DFD-D613BEFDEAC0}"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252760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AD93F8-10E4-4E1C-9DFD-D613BEFDEAC0}"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155652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AD93F8-10E4-4E1C-9DFD-D613BEFDEAC0}"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377039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AD93F8-10E4-4E1C-9DFD-D613BEFDEAC0}"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361368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AD93F8-10E4-4E1C-9DFD-D613BEFDEAC0}"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3209848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AD93F8-10E4-4E1C-9DFD-D613BEFDEAC0}"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447956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AD93F8-10E4-4E1C-9DFD-D613BEFDEAC0}"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282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AD93F8-10E4-4E1C-9DFD-D613BEFDEAC0}"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2981985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D93F8-10E4-4E1C-9DFD-D613BEFDEAC0}"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292559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AD93F8-10E4-4E1C-9DFD-D613BEFDEAC0}"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870452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AD93F8-10E4-4E1C-9DFD-D613BEFDEAC0}"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FBB8E-01C8-474F-A0BF-202863DBE3C4}" type="slidenum">
              <a:rPr lang="en-US" smtClean="0"/>
              <a:t>‹#›</a:t>
            </a:fld>
            <a:endParaRPr lang="en-US"/>
          </a:p>
        </p:txBody>
      </p:sp>
    </p:spTree>
    <p:extLst>
      <p:ext uri="{BB962C8B-B14F-4D97-AF65-F5344CB8AC3E}">
        <p14:creationId xmlns:p14="http://schemas.microsoft.com/office/powerpoint/2010/main" val="2649383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D93F8-10E4-4E1C-9DFD-D613BEFDEAC0}" type="datetimeFigureOut">
              <a:rPr lang="en-US" smtClean="0"/>
              <a:t>9/26/2023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FBB8E-01C8-474F-A0BF-202863DBE3C4}" type="slidenum">
              <a:rPr lang="en-US" smtClean="0"/>
              <a:t>‹#›</a:t>
            </a:fld>
            <a:endParaRPr lang="en-US"/>
          </a:p>
        </p:txBody>
      </p:sp>
    </p:spTree>
    <p:extLst>
      <p:ext uri="{BB962C8B-B14F-4D97-AF65-F5344CB8AC3E}">
        <p14:creationId xmlns:p14="http://schemas.microsoft.com/office/powerpoint/2010/main" val="78625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6.jpeg"/><Relationship Id="rId4" Type="http://schemas.openxmlformats.org/officeDocument/2006/relationships/image" Target="../media/image2.png"/><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NatureKenyaEANHS/video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1540" y="4839136"/>
            <a:ext cx="8280920" cy="1090194"/>
          </a:xfrm>
        </p:spPr>
        <p:txBody>
          <a:bodyPr>
            <a:noAutofit/>
          </a:bodyPr>
          <a:lstStyle/>
          <a:p>
            <a:r>
              <a:rPr lang="en-US" sz="2800" b="1" dirty="0" smtClean="0">
                <a:solidFill>
                  <a:schemeClr val="accent3">
                    <a:lumMod val="75000"/>
                  </a:schemeClr>
                </a:solidFill>
                <a:latin typeface="Avenir Black" panose="02000503020000020003" pitchFamily="2" charset="0"/>
              </a:rPr>
              <a:t>Adopting landscape approach in restoration of </a:t>
            </a:r>
            <a:r>
              <a:rPr lang="en-US" sz="2800" b="1" dirty="0" err="1" smtClean="0">
                <a:solidFill>
                  <a:schemeClr val="accent3">
                    <a:lumMod val="75000"/>
                  </a:schemeClr>
                </a:solidFill>
                <a:latin typeface="Avenir Black" panose="02000503020000020003" pitchFamily="2" charset="0"/>
              </a:rPr>
              <a:t>Tana</a:t>
            </a:r>
            <a:r>
              <a:rPr lang="en-US" sz="2800" b="1" dirty="0" smtClean="0">
                <a:solidFill>
                  <a:schemeClr val="accent3">
                    <a:lumMod val="75000"/>
                  </a:schemeClr>
                </a:solidFill>
                <a:latin typeface="Avenir Black" panose="02000503020000020003" pitchFamily="2" charset="0"/>
              </a:rPr>
              <a:t> River Delta, Kenya</a:t>
            </a:r>
          </a:p>
        </p:txBody>
      </p:sp>
      <p:pic>
        <p:nvPicPr>
          <p:cNvPr id="9" name="Graphic 8">
            <a:extLst>
              <a:ext uri="{FF2B5EF4-FFF2-40B4-BE49-F238E27FC236}">
                <a16:creationId xmlns="" xmlns:a16="http://schemas.microsoft.com/office/drawing/2014/main" id="{51C8D15B-79D1-7041-8EBD-8D256F39325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4951" t="15054" r="24951" b="14758"/>
          <a:stretch/>
        </p:blipFill>
        <p:spPr>
          <a:xfrm>
            <a:off x="4932040" y="638092"/>
            <a:ext cx="1285884" cy="1273344"/>
          </a:xfrm>
          <a:prstGeom prst="rect">
            <a:avLst/>
          </a:prstGeom>
        </p:spPr>
      </p:pic>
      <p:pic>
        <p:nvPicPr>
          <p:cNvPr id="11" name="Graphic 10">
            <a:extLst>
              <a:ext uri="{FF2B5EF4-FFF2-40B4-BE49-F238E27FC236}">
                <a16:creationId xmlns="" xmlns:a16="http://schemas.microsoft.com/office/drawing/2014/main" id="{86131DC7-7EA0-BD40-9AB7-3056F8B40BC1}"/>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8319" t="25221" r="43710" b="44914"/>
          <a:stretch/>
        </p:blipFill>
        <p:spPr>
          <a:xfrm>
            <a:off x="6898097" y="663056"/>
            <a:ext cx="1041584" cy="1223417"/>
          </a:xfrm>
          <a:prstGeom prst="rect">
            <a:avLst/>
          </a:prstGeom>
        </p:spPr>
      </p:pic>
      <p:pic>
        <p:nvPicPr>
          <p:cNvPr id="13" name="Graphic 12">
            <a:extLst>
              <a:ext uri="{FF2B5EF4-FFF2-40B4-BE49-F238E27FC236}">
                <a16:creationId xmlns="" xmlns:a16="http://schemas.microsoft.com/office/drawing/2014/main" id="{08A16528-CB68-BC4B-B891-AD0C9798753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26637" t="25221" r="48203" b="44914"/>
          <a:stretch/>
        </p:blipFill>
        <p:spPr>
          <a:xfrm>
            <a:off x="3033149" y="763524"/>
            <a:ext cx="1218717" cy="1022481"/>
          </a:xfrm>
          <a:prstGeom prst="rect">
            <a:avLst/>
          </a:prstGeom>
        </p:spPr>
      </p:pic>
      <p:pic>
        <p:nvPicPr>
          <p:cNvPr id="15" name="Picture 14">
            <a:extLst>
              <a:ext uri="{FF2B5EF4-FFF2-40B4-BE49-F238E27FC236}">
                <a16:creationId xmlns="" xmlns:a16="http://schemas.microsoft.com/office/drawing/2014/main" id="{5D4AFB2F-38CB-1D45-8679-20760B77AE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873" y="724809"/>
            <a:ext cx="1286102" cy="1099910"/>
          </a:xfrm>
          <a:prstGeom prst="rect">
            <a:avLst/>
          </a:prstGeom>
        </p:spPr>
      </p:pic>
      <p:sp>
        <p:nvSpPr>
          <p:cNvPr id="18" name="TextBox 17">
            <a:extLst>
              <a:ext uri="{FF2B5EF4-FFF2-40B4-BE49-F238E27FC236}">
                <a16:creationId xmlns="" xmlns:a16="http://schemas.microsoft.com/office/drawing/2014/main" id="{D116ED79-0340-2D4F-ACA8-98FC97F8CFA0}"/>
              </a:ext>
            </a:extLst>
          </p:cNvPr>
          <p:cNvSpPr txBox="1"/>
          <p:nvPr/>
        </p:nvSpPr>
        <p:spPr>
          <a:xfrm>
            <a:off x="431540" y="6000768"/>
            <a:ext cx="8280920" cy="954107"/>
          </a:xfrm>
          <a:prstGeom prst="rect">
            <a:avLst/>
          </a:prstGeom>
          <a:noFill/>
        </p:spPr>
        <p:txBody>
          <a:bodyPr wrap="square" rtlCol="0">
            <a:spAutoFit/>
          </a:bodyPr>
          <a:lstStyle/>
          <a:p>
            <a:pPr algn="ctr"/>
            <a:r>
              <a:rPr lang="en-US" sz="2800" b="1" dirty="0" smtClean="0">
                <a:solidFill>
                  <a:schemeClr val="accent3">
                    <a:lumMod val="50000"/>
                  </a:schemeClr>
                </a:solidFill>
                <a:latin typeface="Avenir Book" panose="02000503020000020003" pitchFamily="2" charset="0"/>
              </a:rPr>
              <a:t>Dr. Paul </a:t>
            </a:r>
            <a:r>
              <a:rPr lang="en-US" sz="2800" b="1" dirty="0" err="1" smtClean="0">
                <a:solidFill>
                  <a:schemeClr val="accent3">
                    <a:lumMod val="50000"/>
                  </a:schemeClr>
                </a:solidFill>
                <a:latin typeface="Avenir Book" panose="02000503020000020003" pitchFamily="2" charset="0"/>
              </a:rPr>
              <a:t>Matiku</a:t>
            </a:r>
            <a:r>
              <a:rPr lang="en-US" sz="2800" b="1" dirty="0" smtClean="0">
                <a:solidFill>
                  <a:schemeClr val="accent3">
                    <a:lumMod val="50000"/>
                  </a:schemeClr>
                </a:solidFill>
                <a:latin typeface="Avenir Book" panose="02000503020000020003" pitchFamily="2" charset="0"/>
              </a:rPr>
              <a:t> &amp; Rudolf </a:t>
            </a:r>
            <a:r>
              <a:rPr lang="en-US" sz="2800" b="1" dirty="0" err="1" smtClean="0">
                <a:solidFill>
                  <a:schemeClr val="accent3">
                    <a:lumMod val="50000"/>
                  </a:schemeClr>
                </a:solidFill>
                <a:latin typeface="Avenir Book" panose="02000503020000020003" pitchFamily="2" charset="0"/>
              </a:rPr>
              <a:t>Makhanu</a:t>
            </a:r>
            <a:r>
              <a:rPr lang="en-US" sz="2800" b="1" dirty="0" smtClean="0">
                <a:solidFill>
                  <a:schemeClr val="accent3">
                    <a:lumMod val="50000"/>
                  </a:schemeClr>
                </a:solidFill>
                <a:latin typeface="Avenir Book" panose="02000503020000020003" pitchFamily="2" charset="0"/>
              </a:rPr>
              <a:t>, Nature Kenya</a:t>
            </a:r>
            <a:endParaRPr lang="en-US" sz="2800" b="1" dirty="0">
              <a:solidFill>
                <a:schemeClr val="accent3">
                  <a:lumMod val="50000"/>
                </a:schemeClr>
              </a:solidFill>
              <a:latin typeface="Avenir Book" panose="02000503020000020003" pitchFamily="2" charset="0"/>
            </a:endParaRPr>
          </a:p>
        </p:txBody>
      </p:sp>
      <p:pic>
        <p:nvPicPr>
          <p:cNvPr id="5" name="Picture 4">
            <a:extLst>
              <a:ext uri="{FF2B5EF4-FFF2-40B4-BE49-F238E27FC236}">
                <a16:creationId xmlns="" xmlns:a16="http://schemas.microsoft.com/office/drawing/2014/main" id="{E72C4C30-6ACF-0B48-8BC2-E1CC7FC038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8654"/>
          <a:stretch/>
        </p:blipFill>
        <p:spPr>
          <a:xfrm>
            <a:off x="1" y="2366284"/>
            <a:ext cx="3082472" cy="2116381"/>
          </a:xfrm>
          <a:prstGeom prst="rect">
            <a:avLst/>
          </a:prstGeom>
        </p:spPr>
      </p:pic>
      <p:pic>
        <p:nvPicPr>
          <p:cNvPr id="10" name="Picture 9">
            <a:extLst>
              <a:ext uri="{FF2B5EF4-FFF2-40B4-BE49-F238E27FC236}">
                <a16:creationId xmlns="" xmlns:a16="http://schemas.microsoft.com/office/drawing/2014/main" id="{5E5D16A2-0012-784B-B2B6-235A68461A2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218"/>
          <a:stretch/>
        </p:blipFill>
        <p:spPr>
          <a:xfrm>
            <a:off x="6129817" y="2366284"/>
            <a:ext cx="3014183" cy="2129164"/>
          </a:xfrm>
          <a:prstGeom prst="rect">
            <a:avLst/>
          </a:prstGeom>
        </p:spPr>
      </p:pic>
      <p:sp>
        <p:nvSpPr>
          <p:cNvPr id="20" name="Rectangle 19">
            <a:extLst>
              <a:ext uri="{FF2B5EF4-FFF2-40B4-BE49-F238E27FC236}">
                <a16:creationId xmlns="" xmlns:a16="http://schemas.microsoft.com/office/drawing/2014/main" id="{08D7E9BC-FD7C-7940-87B5-60980C5C5C8A}"/>
              </a:ext>
            </a:extLst>
          </p:cNvPr>
          <p:cNvSpPr/>
          <p:nvPr/>
        </p:nvSpPr>
        <p:spPr>
          <a:xfrm>
            <a:off x="1" y="4470485"/>
            <a:ext cx="9144000" cy="7044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Rectangle 20">
            <a:extLst>
              <a:ext uri="{FF2B5EF4-FFF2-40B4-BE49-F238E27FC236}">
                <a16:creationId xmlns="" xmlns:a16="http://schemas.microsoft.com/office/drawing/2014/main" id="{3638EB9A-4938-3942-8135-5F9473A3DAE9}"/>
              </a:ext>
            </a:extLst>
          </p:cNvPr>
          <p:cNvSpPr/>
          <p:nvPr/>
        </p:nvSpPr>
        <p:spPr>
          <a:xfrm>
            <a:off x="1" y="2284498"/>
            <a:ext cx="9143998" cy="7584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Rectangle 21">
            <a:extLst>
              <a:ext uri="{FF2B5EF4-FFF2-40B4-BE49-F238E27FC236}">
                <a16:creationId xmlns="" xmlns:a16="http://schemas.microsoft.com/office/drawing/2014/main" id="{4FECFD16-BC69-D041-80E5-70AD4BFF49AD}"/>
              </a:ext>
            </a:extLst>
          </p:cNvPr>
          <p:cNvSpPr/>
          <p:nvPr/>
        </p:nvSpPr>
        <p:spPr>
          <a:xfrm>
            <a:off x="3082473" y="2360348"/>
            <a:ext cx="74398" cy="211638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Rectangle 22">
            <a:extLst>
              <a:ext uri="{FF2B5EF4-FFF2-40B4-BE49-F238E27FC236}">
                <a16:creationId xmlns="" xmlns:a16="http://schemas.microsoft.com/office/drawing/2014/main" id="{B7DE47C3-7454-4D46-B94F-180AE22BD86B}"/>
              </a:ext>
            </a:extLst>
          </p:cNvPr>
          <p:cNvSpPr/>
          <p:nvPr/>
        </p:nvSpPr>
        <p:spPr>
          <a:xfrm>
            <a:off x="6055419" y="2347565"/>
            <a:ext cx="74397" cy="212916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6871" y="2350799"/>
            <a:ext cx="2946585" cy="220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574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solidFill>
                  <a:srgbClr val="FF0000"/>
                </a:solidFill>
              </a:rPr>
              <a:t>Conservation value</a:t>
            </a:r>
            <a:endParaRPr lang="en-US" dirty="0">
              <a:solidFill>
                <a:srgbClr val="FF0000"/>
              </a:solidFill>
            </a:endParaRPr>
          </a:p>
        </p:txBody>
      </p:sp>
      <p:sp>
        <p:nvSpPr>
          <p:cNvPr id="3" name="Text Placeholder 2"/>
          <p:cNvSpPr>
            <a:spLocks noGrp="1"/>
          </p:cNvSpPr>
          <p:nvPr>
            <p:ph type="body" idx="1"/>
          </p:nvPr>
        </p:nvSpPr>
        <p:spPr>
          <a:xfrm>
            <a:off x="152400" y="990600"/>
            <a:ext cx="4040188" cy="639762"/>
          </a:xfrm>
        </p:spPr>
        <p:txBody>
          <a:bodyPr/>
          <a:lstStyle/>
          <a:p>
            <a:r>
              <a:rPr lang="en-US" dirty="0" smtClean="0"/>
              <a:t>Conservation value</a:t>
            </a:r>
            <a:endParaRPr lang="en-US" dirty="0"/>
          </a:p>
        </p:txBody>
      </p:sp>
      <p:sp>
        <p:nvSpPr>
          <p:cNvPr id="4" name="Content Placeholder 3"/>
          <p:cNvSpPr>
            <a:spLocks noGrp="1"/>
          </p:cNvSpPr>
          <p:nvPr>
            <p:ph sz="half" idx="2"/>
          </p:nvPr>
        </p:nvSpPr>
        <p:spPr>
          <a:xfrm>
            <a:off x="228600" y="1752600"/>
            <a:ext cx="4953000" cy="4876800"/>
          </a:xfrm>
        </p:spPr>
        <p:txBody>
          <a:bodyPr>
            <a:normAutofit lnSpcReduction="10000"/>
          </a:bodyPr>
          <a:lstStyle/>
          <a:p>
            <a:r>
              <a:rPr lang="en-US" dirty="0" err="1"/>
              <a:t>Ramsar</a:t>
            </a:r>
            <a:r>
              <a:rPr lang="en-US" dirty="0"/>
              <a:t> Site</a:t>
            </a:r>
          </a:p>
          <a:p>
            <a:r>
              <a:rPr lang="en-US" dirty="0"/>
              <a:t>Global biodiversity hotspot</a:t>
            </a:r>
          </a:p>
          <a:p>
            <a:r>
              <a:rPr lang="en-US" dirty="0"/>
              <a:t>Key Biodiversity Area</a:t>
            </a:r>
          </a:p>
          <a:p>
            <a:r>
              <a:rPr lang="en-US" dirty="0"/>
              <a:t>Dry season grazing area</a:t>
            </a:r>
          </a:p>
          <a:p>
            <a:r>
              <a:rPr lang="en-US" dirty="0"/>
              <a:t>Supports </a:t>
            </a:r>
            <a:r>
              <a:rPr lang="en-US" dirty="0" smtClean="0"/>
              <a:t>agricultural, fisheries production</a:t>
            </a:r>
          </a:p>
          <a:p>
            <a:r>
              <a:rPr lang="en-US" dirty="0" smtClean="0"/>
              <a:t>Wildlife Migratory Corridor and dispersal area</a:t>
            </a:r>
            <a:endParaRPr lang="en-US" dirty="0"/>
          </a:p>
          <a:p>
            <a:r>
              <a:rPr lang="en-US" dirty="0"/>
              <a:t>The only estuarine staging posts on the West Asia - Eastern Africa coastal flyway, it is a critical feeding and wintering ground for several migratory </a:t>
            </a:r>
            <a:r>
              <a:rPr lang="en-US" dirty="0" err="1"/>
              <a:t>waterbirds</a:t>
            </a:r>
            <a:r>
              <a:rPr lang="en-US" dirty="0"/>
              <a:t> </a:t>
            </a:r>
          </a:p>
        </p:txBody>
      </p:sp>
      <p:sp>
        <p:nvSpPr>
          <p:cNvPr id="5" name="Text Placeholder 4"/>
          <p:cNvSpPr>
            <a:spLocks noGrp="1"/>
          </p:cNvSpPr>
          <p:nvPr>
            <p:ph type="body" sz="quarter" idx="3"/>
          </p:nvPr>
        </p:nvSpPr>
        <p:spPr>
          <a:xfrm>
            <a:off x="5638800" y="1066800"/>
            <a:ext cx="3203575" cy="639762"/>
          </a:xfrm>
        </p:spPr>
        <p:txBody>
          <a:bodyPr>
            <a:normAutofit fontScale="92500" lnSpcReduction="20000"/>
          </a:bodyPr>
          <a:lstStyle/>
          <a:p>
            <a:r>
              <a:rPr lang="en-US" dirty="0"/>
              <a:t>The Tana River </a:t>
            </a:r>
            <a:r>
              <a:rPr lang="en-US" dirty="0" err="1"/>
              <a:t>mangabey</a:t>
            </a:r>
            <a:r>
              <a:rPr lang="en-US" dirty="0"/>
              <a:t> (</a:t>
            </a:r>
            <a:r>
              <a:rPr lang="en-US" dirty="0" err="1"/>
              <a:t>Cercocebus</a:t>
            </a:r>
            <a:r>
              <a:rPr lang="en-US" dirty="0"/>
              <a:t> </a:t>
            </a:r>
            <a:r>
              <a:rPr lang="en-US" dirty="0" err="1"/>
              <a:t>galeritus</a:t>
            </a:r>
            <a:r>
              <a:rPr lang="en-US" dirty="0"/>
              <a:t>)</a:t>
            </a:r>
          </a:p>
        </p:txBody>
      </p:sp>
      <p:pic>
        <p:nvPicPr>
          <p:cNvPr id="7" name="Content Placeholder 6"/>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411345" y="1905000"/>
            <a:ext cx="373265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94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err="1" smtClean="0">
                <a:solidFill>
                  <a:srgbClr val="FF0000"/>
                </a:solidFill>
              </a:rPr>
              <a:t>Tsavo-Mkomazi</a:t>
            </a:r>
            <a:r>
              <a:rPr lang="en-US" dirty="0" smtClean="0">
                <a:solidFill>
                  <a:srgbClr val="FF0000"/>
                </a:solidFill>
              </a:rPr>
              <a:t> Ecosystem</a:t>
            </a:r>
            <a:endParaRPr lang="en-US" dirty="0">
              <a:solidFill>
                <a:srgbClr val="FF0000"/>
              </a:solidFill>
            </a:endParaRPr>
          </a:p>
        </p:txBody>
      </p:sp>
      <p:sp>
        <p:nvSpPr>
          <p:cNvPr id="3" name="Content Placeholder 2"/>
          <p:cNvSpPr>
            <a:spLocks noGrp="1"/>
          </p:cNvSpPr>
          <p:nvPr>
            <p:ph idx="1"/>
          </p:nvPr>
        </p:nvSpPr>
        <p:spPr>
          <a:xfrm>
            <a:off x="76200" y="990600"/>
            <a:ext cx="8991600" cy="57150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91671"/>
            <a:ext cx="8839200" cy="586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031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525462"/>
          </a:xfrm>
        </p:spPr>
        <p:txBody>
          <a:bodyPr>
            <a:normAutofit fontScale="90000"/>
          </a:bodyPr>
          <a:lstStyle/>
          <a:p>
            <a:r>
              <a:rPr lang="en-US" dirty="0" smtClean="0">
                <a:solidFill>
                  <a:srgbClr val="FF0000"/>
                </a:solidFill>
              </a:rPr>
              <a:t>Elephants movement route</a:t>
            </a:r>
            <a:endParaRPr lang="en-US" dirty="0">
              <a:solidFill>
                <a:srgbClr val="FF0000"/>
              </a:solidFill>
            </a:endParaRPr>
          </a:p>
        </p:txBody>
      </p:sp>
      <p:sp>
        <p:nvSpPr>
          <p:cNvPr id="3" name="Content Placeholder 2"/>
          <p:cNvSpPr>
            <a:spLocks noGrp="1"/>
          </p:cNvSpPr>
          <p:nvPr>
            <p:ph idx="1"/>
          </p:nvPr>
        </p:nvSpPr>
        <p:spPr>
          <a:xfrm>
            <a:off x="76200" y="914400"/>
            <a:ext cx="8915400" cy="5715000"/>
          </a:xfrm>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305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925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Why Restore? (Provisioning Services)</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81232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403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Why Restore? Regulating </a:t>
            </a:r>
            <a:r>
              <a:rPr lang="en-US" dirty="0" smtClean="0">
                <a:solidFill>
                  <a:srgbClr val="FF0000"/>
                </a:solidFill>
              </a:rPr>
              <a:t>Services</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3140"/>
            <a:ext cx="8229600" cy="510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126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Why Restore? Cultural </a:t>
            </a:r>
            <a:r>
              <a:rPr lang="en-US" b="1" dirty="0" smtClean="0">
                <a:solidFill>
                  <a:srgbClr val="FF0000"/>
                </a:solidFill>
              </a:rPr>
              <a:t>Services</a:t>
            </a:r>
            <a:endParaRPr lang="en-US" b="1"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44" y="1476374"/>
            <a:ext cx="8361556" cy="50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195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Why Restore? Supporting </a:t>
            </a:r>
            <a:r>
              <a:rPr lang="en-US" dirty="0" smtClean="0">
                <a:solidFill>
                  <a:srgbClr val="FF0000"/>
                </a:solidFill>
              </a:rPr>
              <a:t>services</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38" y="1524000"/>
            <a:ext cx="877496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581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GB" sz="3600" dirty="0" smtClean="0">
                <a:solidFill>
                  <a:srgbClr val="FF0000"/>
                </a:solidFill>
              </a:rPr>
              <a:t>CHALLENGES FACING THE DELTA</a:t>
            </a:r>
            <a:endParaRPr lang="en-GB" sz="3600" dirty="0">
              <a:solidFill>
                <a:srgbClr val="FF0000"/>
              </a:solidFill>
            </a:endParaRPr>
          </a:p>
        </p:txBody>
      </p:sp>
      <p:sp>
        <p:nvSpPr>
          <p:cNvPr id="3" name="Content Placeholder 2"/>
          <p:cNvSpPr>
            <a:spLocks noGrp="1"/>
          </p:cNvSpPr>
          <p:nvPr>
            <p:ph idx="1"/>
          </p:nvPr>
        </p:nvSpPr>
        <p:spPr>
          <a:xfrm>
            <a:off x="457200" y="1066800"/>
            <a:ext cx="8229600" cy="5059363"/>
          </a:xfrm>
        </p:spPr>
        <p:txBody>
          <a:bodyPr/>
          <a:lstStyle/>
          <a:p>
            <a:r>
              <a:rPr lang="en-GB" dirty="0" smtClean="0"/>
              <a:t>Destruction and loss of habitats, livelihoods and land use potential,</a:t>
            </a:r>
          </a:p>
          <a:p>
            <a:r>
              <a:rPr lang="en-GB" dirty="0" smtClean="0"/>
              <a:t>Interference with hydrological regime,</a:t>
            </a:r>
          </a:p>
          <a:p>
            <a:r>
              <a:rPr lang="en-GB" dirty="0" smtClean="0"/>
              <a:t>Competing and incompatible land uses</a:t>
            </a:r>
          </a:p>
          <a:p>
            <a:r>
              <a:rPr lang="en-GB" dirty="0" smtClean="0"/>
              <a:t>Deteriorating water quality</a:t>
            </a:r>
          </a:p>
          <a:p>
            <a:r>
              <a:rPr lang="en-GB" dirty="0" smtClean="0"/>
              <a:t>Increasing human conflict,</a:t>
            </a:r>
          </a:p>
          <a:p>
            <a:r>
              <a:rPr lang="en-GB" dirty="0" smtClean="0"/>
              <a:t>Global warming and sea level rise,</a:t>
            </a:r>
            <a:endParaRPr lang="en-GB" dirty="0"/>
          </a:p>
        </p:txBody>
      </p:sp>
    </p:spTree>
    <p:extLst>
      <p:ext uri="{BB962C8B-B14F-4D97-AF65-F5344CB8AC3E}">
        <p14:creationId xmlns:p14="http://schemas.microsoft.com/office/powerpoint/2010/main" val="602262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Drivers to Land degradation</a:t>
            </a:r>
            <a:endParaRPr lang="en-US" dirty="0">
              <a:solidFill>
                <a:srgbClr val="FF0000"/>
              </a:solidFill>
            </a:endParaRPr>
          </a:p>
        </p:txBody>
      </p:sp>
      <p:sp>
        <p:nvSpPr>
          <p:cNvPr id="3" name="Content Placeholder 2"/>
          <p:cNvSpPr>
            <a:spLocks noGrp="1"/>
          </p:cNvSpPr>
          <p:nvPr>
            <p:ph sz="half" idx="1"/>
          </p:nvPr>
        </p:nvSpPr>
        <p:spPr>
          <a:xfrm>
            <a:off x="457200" y="1600200"/>
            <a:ext cx="4038600" cy="5029200"/>
          </a:xfrm>
        </p:spPr>
        <p:txBody>
          <a:bodyPr>
            <a:normAutofit fontScale="92500"/>
          </a:bodyPr>
          <a:lstStyle/>
          <a:p>
            <a:r>
              <a:rPr lang="en-US" dirty="0" smtClean="0"/>
              <a:t>Agriculture expansion and poor farming practices</a:t>
            </a:r>
          </a:p>
          <a:p>
            <a:r>
              <a:rPr lang="en-US" dirty="0" smtClean="0"/>
              <a:t>Rapid population growth</a:t>
            </a:r>
          </a:p>
          <a:p>
            <a:r>
              <a:rPr lang="en-US" dirty="0" smtClean="0"/>
              <a:t>Low HH income/charcoal making</a:t>
            </a:r>
            <a:endParaRPr lang="en-US" dirty="0"/>
          </a:p>
          <a:p>
            <a:r>
              <a:rPr lang="en-US" dirty="0" smtClean="0"/>
              <a:t>Overstocking /overgrazing</a:t>
            </a:r>
          </a:p>
          <a:p>
            <a:r>
              <a:rPr lang="en-US" dirty="0" smtClean="0"/>
              <a:t>Climate Change</a:t>
            </a:r>
            <a:endParaRPr lang="en-US" dirty="0"/>
          </a:p>
          <a:p>
            <a:r>
              <a:rPr lang="en-US" dirty="0" smtClean="0"/>
              <a:t>Insecure land tenure rights</a:t>
            </a:r>
          </a:p>
          <a:p>
            <a:r>
              <a:rPr lang="en-US" dirty="0" smtClean="0"/>
              <a:t>Weak </a:t>
            </a:r>
            <a:r>
              <a:rPr lang="en-US" dirty="0" err="1" smtClean="0"/>
              <a:t>governace</a:t>
            </a:r>
            <a:r>
              <a:rPr lang="en-US" dirty="0" smtClean="0"/>
              <a:t> </a:t>
            </a:r>
            <a:endParaRPr lang="en-US" dirty="0"/>
          </a:p>
        </p:txBody>
      </p:sp>
      <p:pic>
        <p:nvPicPr>
          <p:cNvPr id="5" name="Content Placeholder 4"/>
          <p:cNvPicPr>
            <a:picLocks noGrp="1"/>
          </p:cNvPicPr>
          <p:nvPr>
            <p:ph sz="half" idx="2"/>
          </p:nvPr>
        </p:nvPicPr>
        <p:blipFill>
          <a:blip r:embed="rId2"/>
          <a:stretch>
            <a:fillRect/>
          </a:stretch>
        </p:blipFill>
        <p:spPr>
          <a:xfrm>
            <a:off x="4572000" y="1371600"/>
            <a:ext cx="4038600" cy="3028950"/>
          </a:xfrm>
          <a:prstGeom prst="rect">
            <a:avLst/>
          </a:prstGeom>
        </p:spPr>
      </p:pic>
      <p:pic>
        <p:nvPicPr>
          <p:cNvPr id="6" name="Picture 5" descr="D:\2010\My Documents\Nature Kenya\Project reports CAP\GEF 7\Reporting\Y2\PSC\Challenges\Tree felling on the riparian.jpg"/>
          <p:cNvPicPr/>
          <p:nvPr/>
        </p:nvPicPr>
        <p:blipFill>
          <a:blip r:embed="rId3"/>
          <a:srcRect/>
          <a:stretch>
            <a:fillRect/>
          </a:stretch>
        </p:blipFill>
        <p:spPr bwMode="auto">
          <a:xfrm>
            <a:off x="5181600" y="4267200"/>
            <a:ext cx="2971800" cy="2143125"/>
          </a:xfrm>
          <a:prstGeom prst="rect">
            <a:avLst/>
          </a:prstGeom>
          <a:noFill/>
          <a:ln w="9525">
            <a:noFill/>
            <a:miter lim="800000"/>
            <a:headEnd/>
            <a:tailEnd/>
          </a:ln>
        </p:spPr>
      </p:pic>
    </p:spTree>
    <p:extLst>
      <p:ext uri="{BB962C8B-B14F-4D97-AF65-F5344CB8AC3E}">
        <p14:creationId xmlns:p14="http://schemas.microsoft.com/office/powerpoint/2010/main" val="220994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How to restore: Landscape approach</a:t>
            </a:r>
            <a:endParaRPr lang="en-US" dirty="0">
              <a:solidFill>
                <a:srgbClr val="FF0000"/>
              </a:solidFill>
            </a:endParaRPr>
          </a:p>
        </p:txBody>
      </p:sp>
      <p:sp>
        <p:nvSpPr>
          <p:cNvPr id="3" name="Content Placeholder 2"/>
          <p:cNvSpPr>
            <a:spLocks noGrp="1"/>
          </p:cNvSpPr>
          <p:nvPr>
            <p:ph idx="1"/>
          </p:nvPr>
        </p:nvSpPr>
        <p:spPr/>
        <p:txBody>
          <a:bodyPr/>
          <a:lstStyle/>
          <a:p>
            <a:r>
              <a:rPr lang="en-US" dirty="0"/>
              <a:t>“Landscape approaches” seek to provide tools and concepts for allocating and managing land to achieve social, economic, and environmental objectives in areas where agriculture, mining, and other productive land uses compete with environmental and biodiversity goals</a:t>
            </a:r>
            <a:r>
              <a:rPr lang="en-US" dirty="0" smtClean="0"/>
              <a:t>.</a:t>
            </a:r>
          </a:p>
          <a:p>
            <a:pPr marL="0" indent="0">
              <a:buNone/>
            </a:pPr>
            <a:r>
              <a:rPr lang="en-US" dirty="0" smtClean="0"/>
              <a:t>           </a:t>
            </a:r>
            <a:r>
              <a:rPr lang="en-US" dirty="0" err="1" smtClean="0">
                <a:solidFill>
                  <a:schemeClr val="bg1">
                    <a:lumMod val="50000"/>
                  </a:schemeClr>
                </a:solidFill>
              </a:rPr>
              <a:t>Sayer</a:t>
            </a:r>
            <a:r>
              <a:rPr lang="en-US" dirty="0" smtClean="0">
                <a:solidFill>
                  <a:schemeClr val="bg1">
                    <a:lumMod val="50000"/>
                  </a:schemeClr>
                </a:solidFill>
              </a:rPr>
              <a:t> J., et al, 2012</a:t>
            </a:r>
            <a:endParaRPr lang="en-US" dirty="0">
              <a:solidFill>
                <a:schemeClr val="bg1">
                  <a:lumMod val="50000"/>
                </a:schemeClr>
              </a:solidFill>
            </a:endParaRPr>
          </a:p>
        </p:txBody>
      </p:sp>
    </p:spTree>
    <p:extLst>
      <p:ext uri="{BB962C8B-B14F-4D97-AF65-F5344CB8AC3E}">
        <p14:creationId xmlns:p14="http://schemas.microsoft.com/office/powerpoint/2010/main" val="253676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
            </a:r>
            <a:br>
              <a:rPr lang="en-US" dirty="0" smtClean="0"/>
            </a:br>
            <a:r>
              <a:rPr lang="en-US" dirty="0" smtClean="0">
                <a:solidFill>
                  <a:srgbClr val="FF0000"/>
                </a:solidFill>
              </a:rPr>
              <a:t>Outline</a:t>
            </a:r>
            <a:r>
              <a:rPr lang="en-US" dirty="0"/>
              <a:t/>
            </a:r>
            <a:br>
              <a:rPr lang="en-US" dirty="0"/>
            </a:br>
            <a:endParaRPr lang="en-US" dirty="0"/>
          </a:p>
        </p:txBody>
      </p:sp>
      <p:sp>
        <p:nvSpPr>
          <p:cNvPr id="3" name="Content Placeholder 2"/>
          <p:cNvSpPr>
            <a:spLocks noGrp="1"/>
          </p:cNvSpPr>
          <p:nvPr>
            <p:ph idx="1"/>
          </p:nvPr>
        </p:nvSpPr>
        <p:spPr>
          <a:xfrm>
            <a:off x="228600" y="990600"/>
            <a:ext cx="8458200" cy="5791200"/>
          </a:xfrm>
        </p:spPr>
        <p:txBody>
          <a:bodyPr/>
          <a:lstStyle/>
          <a:p>
            <a:pPr marL="742950" indent="-742950">
              <a:buFont typeface="+mj-lt"/>
              <a:buAutoNum type="arabicPeriod"/>
            </a:pPr>
            <a:r>
              <a:rPr lang="en-US" sz="3600" dirty="0" smtClean="0"/>
              <a:t>Introduction</a:t>
            </a:r>
          </a:p>
          <a:p>
            <a:pPr marL="742950" indent="-742950">
              <a:buFont typeface="+mj-lt"/>
              <a:buAutoNum type="arabicPeriod"/>
            </a:pPr>
            <a:r>
              <a:rPr lang="en-US" sz="3600" dirty="0" smtClean="0"/>
              <a:t>Why restore? Ecosystem services</a:t>
            </a:r>
          </a:p>
          <a:p>
            <a:pPr marL="742950" indent="-742950">
              <a:buFont typeface="+mj-lt"/>
              <a:buAutoNum type="arabicPeriod"/>
            </a:pPr>
            <a:r>
              <a:rPr lang="en-US" sz="3600" dirty="0" smtClean="0"/>
              <a:t>Drivers of land degradation in </a:t>
            </a:r>
            <a:r>
              <a:rPr lang="en-US" sz="3600" dirty="0" err="1" smtClean="0"/>
              <a:t>Tana</a:t>
            </a:r>
            <a:r>
              <a:rPr lang="en-US" sz="3600" dirty="0" smtClean="0"/>
              <a:t> Delta</a:t>
            </a:r>
          </a:p>
          <a:p>
            <a:pPr marL="742950" indent="-742950">
              <a:buFont typeface="+mj-lt"/>
              <a:buAutoNum type="arabicPeriod"/>
            </a:pPr>
            <a:r>
              <a:rPr lang="en-US" sz="3600" dirty="0" smtClean="0"/>
              <a:t>Landscape approach to restoration in </a:t>
            </a:r>
            <a:r>
              <a:rPr lang="en-US" sz="3600" dirty="0" err="1" smtClean="0"/>
              <a:t>Tana</a:t>
            </a:r>
            <a:r>
              <a:rPr lang="en-US" sz="3600" dirty="0" smtClean="0"/>
              <a:t> Delta</a:t>
            </a:r>
          </a:p>
          <a:p>
            <a:pPr marL="742950" indent="-742950">
              <a:buFont typeface="+mj-lt"/>
              <a:buAutoNum type="arabicPeriod"/>
            </a:pPr>
            <a:r>
              <a:rPr lang="en-US" sz="3600" dirty="0" smtClean="0"/>
              <a:t>Highlights of the 10  principles</a:t>
            </a:r>
          </a:p>
          <a:p>
            <a:pPr marL="742950" indent="-742950">
              <a:buFont typeface="+mj-lt"/>
              <a:buAutoNum type="arabicPeriod"/>
            </a:pPr>
            <a:r>
              <a:rPr lang="en-US" sz="3600" dirty="0" smtClean="0"/>
              <a:t>Key messages</a:t>
            </a:r>
          </a:p>
          <a:p>
            <a:endParaRPr lang="en-US" dirty="0" smtClean="0"/>
          </a:p>
          <a:p>
            <a:endParaRPr lang="en-US" dirty="0"/>
          </a:p>
        </p:txBody>
      </p:sp>
    </p:spTree>
    <p:extLst>
      <p:ext uri="{BB962C8B-B14F-4D97-AF65-F5344CB8AC3E}">
        <p14:creationId xmlns:p14="http://schemas.microsoft.com/office/powerpoint/2010/main" val="628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How we restore: 10 Principles of landscape approach</a:t>
            </a:r>
            <a:endParaRPr lang="en-US" dirty="0"/>
          </a:p>
        </p:txBody>
      </p:sp>
      <p:sp>
        <p:nvSpPr>
          <p:cNvPr id="3" name="Content Placeholder 2"/>
          <p:cNvSpPr>
            <a:spLocks noGrp="1"/>
          </p:cNvSpPr>
          <p:nvPr>
            <p:ph idx="1"/>
          </p:nvPr>
        </p:nvSpPr>
        <p:spPr/>
        <p:txBody>
          <a:bodyPr>
            <a:normAutofit fontScale="85000" lnSpcReduction="20000"/>
          </a:bodyPr>
          <a:lstStyle/>
          <a:p>
            <a:pPr marL="514350" lvl="0" indent="-514350">
              <a:buFont typeface="+mj-lt"/>
              <a:buAutoNum type="arabicPeriod"/>
            </a:pPr>
            <a:r>
              <a:rPr lang="en-US" b="1" dirty="0"/>
              <a:t>Continual learning and adaptive management.</a:t>
            </a:r>
            <a:endParaRPr lang="en-US" dirty="0"/>
          </a:p>
          <a:p>
            <a:pPr marL="514350" lvl="0" indent="-514350">
              <a:buFont typeface="+mj-lt"/>
              <a:buAutoNum type="arabicPeriod"/>
            </a:pPr>
            <a:r>
              <a:rPr lang="en-US" b="1" dirty="0"/>
              <a:t>Common concern entry point.</a:t>
            </a:r>
          </a:p>
          <a:p>
            <a:pPr marL="514350" lvl="0" indent="-514350">
              <a:buFont typeface="+mj-lt"/>
              <a:buAutoNum type="arabicPeriod"/>
            </a:pPr>
            <a:r>
              <a:rPr lang="en-US" b="1" dirty="0"/>
              <a:t>Multiple scales.</a:t>
            </a:r>
          </a:p>
          <a:p>
            <a:pPr marL="514350" lvl="0" indent="-514350">
              <a:buFont typeface="+mj-lt"/>
              <a:buAutoNum type="arabicPeriod"/>
            </a:pPr>
            <a:r>
              <a:rPr lang="en-US" b="1" dirty="0" err="1"/>
              <a:t>Multifunctionality</a:t>
            </a:r>
            <a:r>
              <a:rPr lang="en-US" b="1" dirty="0"/>
              <a:t>.</a:t>
            </a:r>
          </a:p>
          <a:p>
            <a:pPr marL="514350" lvl="0" indent="-514350">
              <a:buFont typeface="+mj-lt"/>
              <a:buAutoNum type="arabicPeriod"/>
            </a:pPr>
            <a:r>
              <a:rPr lang="en-US" b="1" dirty="0"/>
              <a:t>Multiple stakeholders.</a:t>
            </a:r>
          </a:p>
          <a:p>
            <a:pPr marL="514350" lvl="0" indent="-514350">
              <a:buFont typeface="+mj-lt"/>
              <a:buAutoNum type="arabicPeriod"/>
            </a:pPr>
            <a:r>
              <a:rPr lang="en-US" b="1" dirty="0"/>
              <a:t>Negotiated and transparent change logic.</a:t>
            </a:r>
          </a:p>
          <a:p>
            <a:pPr marL="514350" lvl="0" indent="-514350">
              <a:buFont typeface="+mj-lt"/>
              <a:buAutoNum type="arabicPeriod"/>
            </a:pPr>
            <a:r>
              <a:rPr lang="en-US" b="1" dirty="0"/>
              <a:t>Clarification of rights and responsibilities.</a:t>
            </a:r>
          </a:p>
          <a:p>
            <a:pPr marL="514350" lvl="0" indent="-514350">
              <a:buFont typeface="+mj-lt"/>
              <a:buAutoNum type="arabicPeriod"/>
            </a:pPr>
            <a:r>
              <a:rPr lang="en-US" b="1" dirty="0"/>
              <a:t>Participatory and user-friendly monitoring.</a:t>
            </a:r>
          </a:p>
          <a:p>
            <a:pPr marL="514350" lvl="0" indent="-514350">
              <a:buFont typeface="+mj-lt"/>
              <a:buAutoNum type="arabicPeriod"/>
            </a:pPr>
            <a:r>
              <a:rPr lang="en-US" b="1" dirty="0"/>
              <a:t>Resilience.</a:t>
            </a:r>
          </a:p>
          <a:p>
            <a:pPr marL="514350" lvl="0" indent="-514350">
              <a:buFont typeface="+mj-lt"/>
              <a:buAutoNum type="arabicPeriod"/>
            </a:pPr>
            <a:r>
              <a:rPr lang="en-US" b="1" dirty="0"/>
              <a:t>Strengthened stakeholder capacity.</a:t>
            </a:r>
          </a:p>
          <a:p>
            <a:endParaRPr lang="en-US" dirty="0"/>
          </a:p>
        </p:txBody>
      </p:sp>
    </p:spTree>
    <p:extLst>
      <p:ext uri="{BB962C8B-B14F-4D97-AF65-F5344CB8AC3E}">
        <p14:creationId xmlns:p14="http://schemas.microsoft.com/office/powerpoint/2010/main" val="25598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792162"/>
          </a:xfrm>
        </p:spPr>
        <p:txBody>
          <a:bodyPr>
            <a:noAutofit/>
          </a:bodyPr>
          <a:lstStyle/>
          <a:p>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Principle </a:t>
            </a:r>
            <a:r>
              <a:rPr lang="en-US" sz="3200" b="1" dirty="0">
                <a:solidFill>
                  <a:srgbClr val="FF0000"/>
                </a:solidFill>
              </a:rPr>
              <a:t>6</a:t>
            </a:r>
            <a:r>
              <a:rPr lang="en-US" sz="3200" b="1" dirty="0" smtClean="0">
                <a:solidFill>
                  <a:srgbClr val="FF0000"/>
                </a:solidFill>
              </a:rPr>
              <a:t>: </a:t>
            </a:r>
            <a:r>
              <a:rPr lang="en-US" sz="3200" b="1" dirty="0">
                <a:solidFill>
                  <a:srgbClr val="FF0000"/>
                </a:solidFill>
              </a:rPr>
              <a:t>Negotiated and transparent change logic.</a:t>
            </a:r>
            <a:br>
              <a:rPr lang="en-US" sz="3200" b="1" dirty="0">
                <a:solidFill>
                  <a:srgbClr val="FF0000"/>
                </a:solidFill>
              </a:rPr>
            </a:br>
            <a:endParaRPr lang="en-US" sz="3200" dirty="0"/>
          </a:p>
        </p:txBody>
      </p:sp>
      <p:sp>
        <p:nvSpPr>
          <p:cNvPr id="3" name="Content Placeholder 2"/>
          <p:cNvSpPr>
            <a:spLocks noGrp="1"/>
          </p:cNvSpPr>
          <p:nvPr>
            <p:ph sz="half" idx="1"/>
          </p:nvPr>
        </p:nvSpPr>
        <p:spPr>
          <a:xfrm>
            <a:off x="152400" y="990600"/>
            <a:ext cx="4343400" cy="5715000"/>
          </a:xfrm>
        </p:spPr>
        <p:txBody>
          <a:bodyPr/>
          <a:lstStyle/>
          <a:p>
            <a:endParaRPr lang="en-US" dirty="0" smtClean="0"/>
          </a:p>
          <a:p>
            <a:r>
              <a:rPr lang="en-US" dirty="0" err="1" smtClean="0"/>
              <a:t>Tana</a:t>
            </a:r>
            <a:r>
              <a:rPr lang="en-US" dirty="0" smtClean="0"/>
              <a:t> </a:t>
            </a:r>
            <a:r>
              <a:rPr lang="en-US" dirty="0"/>
              <a:t>River Delta Land Use </a:t>
            </a:r>
            <a:r>
              <a:rPr lang="en-US" dirty="0" smtClean="0"/>
              <a:t>Plan</a:t>
            </a:r>
          </a:p>
          <a:p>
            <a:r>
              <a:rPr lang="en-GB" dirty="0"/>
              <a:t>a negotiated &amp; agreed policy document to guide development  in the </a:t>
            </a:r>
            <a:r>
              <a:rPr lang="en-GB" dirty="0" smtClean="0"/>
              <a:t>Delta</a:t>
            </a:r>
          </a:p>
          <a:p>
            <a:r>
              <a:rPr lang="en-GB" dirty="0"/>
              <a:t>Seeks to facilitate consistent, predictable decision making on future development issues</a:t>
            </a:r>
          </a:p>
          <a:p>
            <a:endParaRPr lang="en-US" dirty="0"/>
          </a:p>
        </p:txBody>
      </p:sp>
      <p:sp>
        <p:nvSpPr>
          <p:cNvPr id="4" name="Content Placeholder 3"/>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1321558"/>
            <a:ext cx="4743450" cy="515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9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763000" cy="5638800"/>
          </a:xfrm>
        </p:spPr>
        <p:txBody>
          <a:bodyPr>
            <a:normAutofit/>
          </a:bodyPr>
          <a:lstStyle/>
          <a:p>
            <a:r>
              <a:rPr lang="en-GB" dirty="0" smtClean="0"/>
              <a:t>It sets out criteria for judging future development proposals </a:t>
            </a:r>
          </a:p>
          <a:p>
            <a:r>
              <a:rPr lang="en-GB" dirty="0" smtClean="0"/>
              <a:t>Designates areas where developments will be permitted and others where type and scale of development will be restricted </a:t>
            </a:r>
          </a:p>
          <a:p>
            <a:r>
              <a:rPr lang="en-GB" dirty="0" smtClean="0"/>
              <a:t>Provides regulations to guide resource management, and integrate other planning and management processes e.g. EIA procedures</a:t>
            </a:r>
          </a:p>
          <a:p>
            <a:endParaRPr lang="en-GB" dirty="0"/>
          </a:p>
        </p:txBody>
      </p:sp>
      <p:sp>
        <p:nvSpPr>
          <p:cNvPr id="2" name="Title 1"/>
          <p:cNvSpPr>
            <a:spLocks noGrp="1"/>
          </p:cNvSpPr>
          <p:nvPr>
            <p:ph type="title"/>
          </p:nvPr>
        </p:nvSpPr>
        <p:spPr>
          <a:xfrm>
            <a:off x="457200" y="274638"/>
            <a:ext cx="8229600" cy="639762"/>
          </a:xfrm>
        </p:spPr>
        <p:txBody>
          <a:bodyPr>
            <a:normAutofit fontScale="90000"/>
          </a:bodyPr>
          <a:lstStyle/>
          <a:p>
            <a:r>
              <a:rPr lang="en-GB" b="1" dirty="0" smtClean="0">
                <a:solidFill>
                  <a:srgbClr val="FF0000"/>
                </a:solidFill>
              </a:rPr>
              <a:t>Role of LUP for </a:t>
            </a:r>
            <a:r>
              <a:rPr lang="en-GB" b="1" dirty="0" err="1" smtClean="0">
                <a:solidFill>
                  <a:srgbClr val="FF0000"/>
                </a:solidFill>
              </a:rPr>
              <a:t>Tana</a:t>
            </a:r>
            <a:endParaRPr lang="en-GB" b="1" dirty="0">
              <a:solidFill>
                <a:srgbClr val="FF0000"/>
              </a:solidFill>
            </a:endParaRPr>
          </a:p>
        </p:txBody>
      </p:sp>
    </p:spTree>
    <p:extLst>
      <p:ext uri="{BB962C8B-B14F-4D97-AF65-F5344CB8AC3E}">
        <p14:creationId xmlns:p14="http://schemas.microsoft.com/office/powerpoint/2010/main" val="422998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solidFill>
                  <a:srgbClr val="FF0000"/>
                </a:solidFill>
              </a:rPr>
              <a:t>LUP Tana-Main focus of activities- C</a:t>
            </a:r>
            <a:endParaRPr lang="en-US" dirty="0">
              <a:solidFill>
                <a:srgbClr val="FF0000"/>
              </a:solidFill>
            </a:endParaRPr>
          </a:p>
        </p:txBody>
      </p:sp>
      <p:sp>
        <p:nvSpPr>
          <p:cNvPr id="3" name="Content Placeholder 2"/>
          <p:cNvSpPr>
            <a:spLocks noGrp="1"/>
          </p:cNvSpPr>
          <p:nvPr>
            <p:ph idx="1"/>
          </p:nvPr>
        </p:nvSpPr>
        <p:spPr>
          <a:xfrm>
            <a:off x="304800" y="990600"/>
            <a:ext cx="8382000" cy="579120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59893"/>
            <a:ext cx="5070143" cy="591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9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46121"/>
            <a:ext cx="8382000" cy="1077218"/>
          </a:xfrm>
          <a:prstGeom prst="rect">
            <a:avLst/>
          </a:prstGeom>
          <a:noFill/>
        </p:spPr>
        <p:txBody>
          <a:bodyPr wrap="square" rtlCol="0">
            <a:spAutoFit/>
          </a:bodyPr>
          <a:lstStyle/>
          <a:p>
            <a:r>
              <a:rPr lang="en-US" sz="3200" b="1" dirty="0">
                <a:solidFill>
                  <a:srgbClr val="FF0000"/>
                </a:solidFill>
              </a:rPr>
              <a:t>Principle 2: </a:t>
            </a:r>
            <a:r>
              <a:rPr lang="en-US" sz="3200" b="1" dirty="0" err="1" smtClean="0">
                <a:solidFill>
                  <a:srgbClr val="FF0000"/>
                </a:solidFill>
              </a:rPr>
              <a:t>Multifunctionality</a:t>
            </a:r>
            <a:r>
              <a:rPr lang="en-US" sz="3200" b="1" dirty="0">
                <a:solidFill>
                  <a:srgbClr val="FF0000"/>
                </a:solidFill>
              </a:rPr>
              <a:t> </a:t>
            </a:r>
            <a:r>
              <a:rPr lang="en-US" sz="3200" b="1" dirty="0" smtClean="0">
                <a:solidFill>
                  <a:srgbClr val="FF0000"/>
                </a:solidFill>
              </a:rPr>
              <a:t> </a:t>
            </a:r>
            <a:r>
              <a:rPr lang="en-US" sz="3200" dirty="0" smtClean="0">
                <a:solidFill>
                  <a:srgbClr val="FF0000"/>
                </a:solidFill>
              </a:rPr>
              <a:t>(</a:t>
            </a:r>
            <a:r>
              <a:rPr lang="en-GB" sz="3200" b="1" dirty="0">
                <a:solidFill>
                  <a:srgbClr val="FF0000"/>
                </a:solidFill>
              </a:rPr>
              <a:t>Land use classes</a:t>
            </a:r>
            <a:r>
              <a:rPr lang="en-US" sz="3200" dirty="0" smtClean="0">
                <a:solidFill>
                  <a:srgbClr val="FF0000"/>
                </a:solidFill>
              </a:rPr>
              <a:t> )</a:t>
            </a:r>
            <a:endParaRPr lang="en-US" sz="3200" b="1" dirty="0">
              <a:solidFill>
                <a:srgbClr val="FF0000"/>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24940" y="762000"/>
            <a:ext cx="5684520" cy="5989082"/>
          </a:xfrm>
          <a:prstGeom prst="rect">
            <a:avLst/>
          </a:prstGeom>
          <a:noFill/>
        </p:spPr>
      </p:pic>
    </p:spTree>
    <p:extLst>
      <p:ext uri="{BB962C8B-B14F-4D97-AF65-F5344CB8AC3E}">
        <p14:creationId xmlns:p14="http://schemas.microsoft.com/office/powerpoint/2010/main" val="1069149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39762"/>
          </a:xfrm>
        </p:spPr>
        <p:txBody>
          <a:bodyPr>
            <a:normAutofit fontScale="90000"/>
          </a:bodyPr>
          <a:lstStyle/>
          <a:p>
            <a:r>
              <a:rPr lang="en-US" dirty="0" smtClean="0"/>
              <a:t>Wide application of LUP lessons</a:t>
            </a:r>
            <a:endParaRPr lang="en-US" dirty="0"/>
          </a:p>
        </p:txBody>
      </p:sp>
      <p:sp>
        <p:nvSpPr>
          <p:cNvPr id="3" name="Content Placeholder 2"/>
          <p:cNvSpPr>
            <a:spLocks noGrp="1"/>
          </p:cNvSpPr>
          <p:nvPr>
            <p:ph sz="half" idx="1"/>
          </p:nvPr>
        </p:nvSpPr>
        <p:spPr>
          <a:xfrm>
            <a:off x="152400" y="1066800"/>
            <a:ext cx="4343400" cy="5562600"/>
          </a:xfrm>
        </p:spPr>
        <p:txBody>
          <a:bodyPr>
            <a:normAutofit/>
          </a:bodyPr>
          <a:lstStyle/>
          <a:p>
            <a:endParaRPr lang="en-US" altLang="en-US" dirty="0" smtClean="0"/>
          </a:p>
          <a:p>
            <a:r>
              <a:rPr lang="en-US" altLang="en-US" dirty="0" smtClean="0"/>
              <a:t>LUP </a:t>
            </a:r>
            <a:r>
              <a:rPr lang="en-US" altLang="en-US" dirty="0"/>
              <a:t>and SEA launched in July 2015</a:t>
            </a:r>
          </a:p>
          <a:p>
            <a:r>
              <a:rPr lang="en-US" altLang="en-US" dirty="0"/>
              <a:t>LUP and SEA signed by governors of </a:t>
            </a:r>
            <a:r>
              <a:rPr lang="en-US" altLang="en-US" dirty="0" err="1"/>
              <a:t>Tana</a:t>
            </a:r>
            <a:r>
              <a:rPr lang="en-US" altLang="en-US" dirty="0"/>
              <a:t> River and </a:t>
            </a:r>
            <a:r>
              <a:rPr lang="en-US" altLang="en-US" dirty="0" err="1"/>
              <a:t>Lamu</a:t>
            </a:r>
            <a:r>
              <a:rPr lang="en-US" altLang="en-US" dirty="0"/>
              <a:t> counties</a:t>
            </a:r>
          </a:p>
          <a:p>
            <a:r>
              <a:rPr lang="en-US" altLang="en-US" dirty="0"/>
              <a:t>LUP and SEA lessons being applied in </a:t>
            </a:r>
            <a:r>
              <a:rPr lang="en-US" altLang="en-US" dirty="0" err="1"/>
              <a:t>Yala</a:t>
            </a:r>
            <a:r>
              <a:rPr lang="en-US" altLang="en-US" dirty="0"/>
              <a:t> Swamp, Ghana and Sierra Leone</a:t>
            </a:r>
          </a:p>
          <a:p>
            <a:r>
              <a:rPr lang="en-US" altLang="en-US" dirty="0"/>
              <a:t>LUP informed by SEA adopted and promoted as national policy</a:t>
            </a:r>
          </a:p>
          <a:p>
            <a:endParaRPr lang="en-US" dirty="0"/>
          </a:p>
        </p:txBody>
      </p:sp>
      <p:pic>
        <p:nvPicPr>
          <p:cNvPr id="5" name="Picture 1" descr="C:\Users\NK\Downloads\Dr Lesiyampe governors launch Tana LUP and SEA.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057400"/>
            <a:ext cx="4515733" cy="299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1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b="1" dirty="0" smtClean="0">
                <a:solidFill>
                  <a:srgbClr val="FF0000"/>
                </a:solidFill>
              </a:rPr>
              <a:t/>
            </a:r>
            <a:br>
              <a:rPr lang="en-US" altLang="en-US" b="1" dirty="0" smtClean="0">
                <a:solidFill>
                  <a:srgbClr val="FF0000"/>
                </a:solidFill>
              </a:rPr>
            </a:br>
            <a:r>
              <a:rPr lang="en-US" altLang="en-US" b="1" dirty="0">
                <a:solidFill>
                  <a:srgbClr val="FF0000"/>
                </a:solidFill>
              </a:rPr>
              <a:t/>
            </a:r>
            <a:br>
              <a:rPr lang="en-US" altLang="en-US" b="1" dirty="0">
                <a:solidFill>
                  <a:srgbClr val="FF0000"/>
                </a:solidFill>
              </a:rPr>
            </a:br>
            <a:r>
              <a:rPr lang="en-US" altLang="en-US" b="1" dirty="0" smtClean="0">
                <a:solidFill>
                  <a:srgbClr val="FF0000"/>
                </a:solidFill>
              </a:rPr>
              <a:t>Recognition </a:t>
            </a:r>
            <a:r>
              <a:rPr lang="en-US" altLang="en-US" b="1" dirty="0">
                <a:solidFill>
                  <a:srgbClr val="FF0000"/>
                </a:solidFill>
              </a:rPr>
              <a:t>for International planning excellence</a:t>
            </a:r>
            <a:br>
              <a:rPr lang="en-US" altLang="en-US" b="1" dirty="0">
                <a:solidFill>
                  <a:srgbClr val="FF0000"/>
                </a:solidFill>
              </a:rPr>
            </a:br>
            <a:r>
              <a:rPr lang="en-US" altLang="en-US" dirty="0"/>
              <a:t/>
            </a:r>
            <a:br>
              <a:rPr lang="en-US" altLang="en-US" dirty="0"/>
            </a:br>
            <a:endParaRPr lang="en-US" dirty="0"/>
          </a:p>
        </p:txBody>
      </p:sp>
      <p:sp>
        <p:nvSpPr>
          <p:cNvPr id="3" name="Content Placeholder 2"/>
          <p:cNvSpPr>
            <a:spLocks noGrp="1"/>
          </p:cNvSpPr>
          <p:nvPr>
            <p:ph sz="half" idx="1"/>
          </p:nvPr>
        </p:nvSpPr>
        <p:spPr>
          <a:xfrm>
            <a:off x="457200" y="1600200"/>
            <a:ext cx="3505200" cy="4525963"/>
          </a:xfrm>
        </p:spPr>
        <p:txBody>
          <a:bodyPr>
            <a:normAutofit lnSpcReduction="10000"/>
          </a:bodyPr>
          <a:lstStyle/>
          <a:p>
            <a:r>
              <a:rPr lang="en-US" altLang="en-US" dirty="0"/>
              <a:t>May 2016 LUP and SEA won Royal Town Planning Institute Award – for International Planning excellence</a:t>
            </a:r>
          </a:p>
          <a:p>
            <a:endParaRPr lang="en-US" altLang="en-US" dirty="0"/>
          </a:p>
          <a:p>
            <a:r>
              <a:rPr lang="en-US" altLang="en-US" dirty="0"/>
              <a:t>RTPI-Professional body representing planners in UK</a:t>
            </a:r>
          </a:p>
          <a:p>
            <a:endParaRPr lang="en-US" dirty="0"/>
          </a:p>
        </p:txBody>
      </p:sp>
      <p:pic>
        <p:nvPicPr>
          <p:cNvPr id="5" name="Picture 2" descr="C:\Users\NK\Downloads\26849159805_b4a5accb74_o.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959722" y="2057400"/>
            <a:ext cx="5184278" cy="345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332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411162"/>
          </a:xfrm>
        </p:spPr>
        <p:txBody>
          <a:bodyPr>
            <a:normAutofit fontScale="90000"/>
          </a:bodyPr>
          <a:lstStyle/>
          <a:p>
            <a:r>
              <a:rPr lang="en-US" sz="2800" b="1" dirty="0">
                <a:solidFill>
                  <a:srgbClr val="FF0000"/>
                </a:solidFill>
              </a:rPr>
              <a:t>Restoration Opportunity Assessment Methodology </a:t>
            </a:r>
            <a:r>
              <a:rPr lang="en-US" sz="2400" b="1" dirty="0">
                <a:solidFill>
                  <a:srgbClr val="FF0000"/>
                </a:solidFill>
              </a:rPr>
              <a:t>(ROAM)</a:t>
            </a:r>
            <a:endParaRPr lang="en-US" sz="2400" dirty="0">
              <a:solidFill>
                <a:srgbClr val="FF0000"/>
              </a:solidFill>
            </a:endParaRPr>
          </a:p>
        </p:txBody>
      </p:sp>
      <p:sp>
        <p:nvSpPr>
          <p:cNvPr id="3" name="Content Placeholder 2"/>
          <p:cNvSpPr>
            <a:spLocks noGrp="1"/>
          </p:cNvSpPr>
          <p:nvPr>
            <p:ph idx="1"/>
          </p:nvPr>
        </p:nvSpPr>
        <p:spPr>
          <a:xfrm>
            <a:off x="228600" y="1066800"/>
            <a:ext cx="8686800" cy="5562600"/>
          </a:xfrm>
        </p:spPr>
        <p:txBody>
          <a:bodyPr>
            <a:normAutofit fontScale="85000" lnSpcReduction="10000"/>
          </a:bodyPr>
          <a:lstStyle/>
          <a:p>
            <a:pPr marL="0" indent="0">
              <a:buNone/>
            </a:pPr>
            <a:r>
              <a:rPr lang="en-US" b="1" dirty="0" smtClean="0"/>
              <a:t>ROAM Outputs</a:t>
            </a:r>
          </a:p>
          <a:p>
            <a:pPr marL="514350" indent="-514350">
              <a:buFont typeface="+mj-lt"/>
              <a:buAutoNum type="arabicPeriod"/>
            </a:pPr>
            <a:r>
              <a:rPr lang="en-US" dirty="0" smtClean="0"/>
              <a:t>A </a:t>
            </a:r>
            <a:r>
              <a:rPr lang="en-US" dirty="0"/>
              <a:t>shortlist of the most relevant and feasible restoration intervention types across the assessment area </a:t>
            </a:r>
          </a:p>
          <a:p>
            <a:pPr marL="514350" indent="-514350">
              <a:buFont typeface="+mj-lt"/>
              <a:buAutoNum type="arabicPeriod"/>
            </a:pPr>
            <a:r>
              <a:rPr lang="en-US" dirty="0"/>
              <a:t>Identified priority areas for restoration </a:t>
            </a:r>
          </a:p>
          <a:p>
            <a:pPr marL="514350" indent="-514350">
              <a:buFont typeface="+mj-lt"/>
              <a:buAutoNum type="arabicPeriod"/>
            </a:pPr>
            <a:r>
              <a:rPr lang="en-US" dirty="0"/>
              <a:t>Quantified costs and benefits of each intervention type</a:t>
            </a:r>
          </a:p>
          <a:p>
            <a:pPr marL="514350" indent="-514350">
              <a:buFont typeface="+mj-lt"/>
              <a:buAutoNum type="arabicPeriod"/>
            </a:pPr>
            <a:r>
              <a:rPr lang="en-US" dirty="0"/>
              <a:t>Estimated values of additional carbon sequestered by these intervention types </a:t>
            </a:r>
          </a:p>
          <a:p>
            <a:pPr marL="514350" indent="-514350">
              <a:buFont typeface="+mj-lt"/>
              <a:buAutoNum type="arabicPeriod"/>
            </a:pPr>
            <a:r>
              <a:rPr lang="en-US" dirty="0"/>
              <a:t>A diagnostic of the presence of key success factors and identification of strategies to address major policy, legal and institutional bottlenecks </a:t>
            </a:r>
          </a:p>
          <a:p>
            <a:pPr marL="514350" indent="-514350">
              <a:buFont typeface="+mj-lt"/>
              <a:buAutoNum type="arabicPeriod"/>
            </a:pPr>
            <a:r>
              <a:rPr lang="en-US" dirty="0"/>
              <a:t>Analysis of the finance and resourcing options for restoration in the assessment area </a:t>
            </a:r>
          </a:p>
          <a:p>
            <a:endParaRPr lang="en-US" dirty="0"/>
          </a:p>
        </p:txBody>
      </p:sp>
    </p:spTree>
    <p:extLst>
      <p:ext uri="{BB962C8B-B14F-4D97-AF65-F5344CB8AC3E}">
        <p14:creationId xmlns:p14="http://schemas.microsoft.com/office/powerpoint/2010/main" val="81789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796908"/>
          </a:xfrm>
        </p:spPr>
        <p:txBody>
          <a:bodyPr>
            <a:noAutofit/>
          </a:bodyPr>
          <a:lstStyle/>
          <a:p>
            <a:r>
              <a:rPr lang="en-US" sz="2800" b="1" dirty="0" smtClean="0"/>
              <a:t>Restoration Opportunity Assessment Methodology </a:t>
            </a:r>
            <a:r>
              <a:rPr lang="en-US" sz="2400" b="1" dirty="0" smtClean="0"/>
              <a:t>(ROAM)</a:t>
            </a:r>
            <a:endParaRPr lang="en-US" sz="2400" b="1" dirty="0"/>
          </a:p>
        </p:txBody>
      </p:sp>
      <p:sp>
        <p:nvSpPr>
          <p:cNvPr id="3" name="Text Placeholder 2"/>
          <p:cNvSpPr>
            <a:spLocks noGrp="1"/>
          </p:cNvSpPr>
          <p:nvPr>
            <p:ph type="body" idx="1"/>
          </p:nvPr>
        </p:nvSpPr>
        <p:spPr/>
        <p:txBody>
          <a:bodyPr/>
          <a:lstStyle/>
          <a:p>
            <a:r>
              <a:rPr lang="en-US" dirty="0" smtClean="0"/>
              <a:t>ROAM</a:t>
            </a:r>
            <a:endParaRPr lang="en-US" dirty="0"/>
          </a:p>
        </p:txBody>
      </p:sp>
      <p:sp>
        <p:nvSpPr>
          <p:cNvPr id="4" name="Content Placeholder 3"/>
          <p:cNvSpPr>
            <a:spLocks noGrp="1"/>
          </p:cNvSpPr>
          <p:nvPr>
            <p:ph sz="half" idx="2"/>
          </p:nvPr>
        </p:nvSpPr>
        <p:spPr>
          <a:xfrm>
            <a:off x="457200" y="2174874"/>
            <a:ext cx="4040188" cy="4325959"/>
          </a:xfrm>
        </p:spPr>
        <p:txBody>
          <a:bodyPr>
            <a:normAutofit/>
          </a:bodyPr>
          <a:lstStyle/>
          <a:p>
            <a:r>
              <a:rPr lang="en-US" dirty="0" smtClean="0"/>
              <a:t>Restoration Opportunities  identified</a:t>
            </a:r>
          </a:p>
          <a:p>
            <a:r>
              <a:rPr lang="en-GB" dirty="0" smtClean="0"/>
              <a:t>123,097ha </a:t>
            </a:r>
            <a:r>
              <a:rPr lang="en-GB" dirty="0"/>
              <a:t>(total land area of </a:t>
            </a:r>
            <a:r>
              <a:rPr lang="en-GB" dirty="0" err="1"/>
              <a:t>Tana</a:t>
            </a:r>
            <a:r>
              <a:rPr lang="en-GB" dirty="0"/>
              <a:t> Delta that is degraded). </a:t>
            </a:r>
          </a:p>
          <a:p>
            <a:r>
              <a:rPr lang="en-US" dirty="0"/>
              <a:t>Rangelands-64,802ha</a:t>
            </a:r>
          </a:p>
          <a:p>
            <a:r>
              <a:rPr lang="en-US" dirty="0"/>
              <a:t> Cropland-26,918 ha</a:t>
            </a:r>
          </a:p>
          <a:p>
            <a:r>
              <a:rPr lang="en-US" dirty="0"/>
              <a:t> Wetlands-26,500 ha</a:t>
            </a:r>
          </a:p>
          <a:p>
            <a:r>
              <a:rPr lang="en-US" dirty="0"/>
              <a:t> Forestland-6,470 ha. </a:t>
            </a:r>
          </a:p>
          <a:p>
            <a:endParaRPr lang="en-US" dirty="0" smtClean="0"/>
          </a:p>
        </p:txBody>
      </p:sp>
      <p:sp>
        <p:nvSpPr>
          <p:cNvPr id="5" name="Text Placeholder 4"/>
          <p:cNvSpPr>
            <a:spLocks noGrp="1"/>
          </p:cNvSpPr>
          <p:nvPr>
            <p:ph type="body" sz="quarter" idx="3"/>
          </p:nvPr>
        </p:nvSpPr>
        <p:spPr>
          <a:xfrm>
            <a:off x="4645025" y="1285861"/>
            <a:ext cx="4041775" cy="500066"/>
          </a:xfrm>
        </p:spPr>
        <p:txBody>
          <a:bodyPr>
            <a:normAutofit fontScale="85000" lnSpcReduction="10000"/>
          </a:bodyPr>
          <a:lstStyle/>
          <a:p>
            <a:r>
              <a:rPr lang="en-US" dirty="0" smtClean="0"/>
              <a:t>Cropland-Restoration Opportunities</a:t>
            </a:r>
            <a:endParaRPr lang="en-US" dirty="0"/>
          </a:p>
        </p:txBody>
      </p:sp>
      <p:pic>
        <p:nvPicPr>
          <p:cNvPr id="4098" name="Picture 2"/>
          <p:cNvPicPr>
            <a:picLocks noGrp="1" noChangeAspect="1" noChangeArrowheads="1"/>
          </p:cNvPicPr>
          <p:nvPr>
            <p:ph sz="quarter" idx="4"/>
          </p:nvPr>
        </p:nvPicPr>
        <p:blipFill>
          <a:blip r:embed="rId2" cstate="print"/>
          <a:srcRect/>
          <a:stretch>
            <a:fillRect/>
          </a:stretch>
        </p:blipFill>
        <p:spPr bwMode="auto">
          <a:xfrm>
            <a:off x="4643438" y="1857364"/>
            <a:ext cx="3700373" cy="4744427"/>
          </a:xfrm>
          <a:prstGeom prst="rect">
            <a:avLst/>
          </a:prstGeom>
          <a:noFill/>
          <a:ln w="9525">
            <a:noFill/>
            <a:miter lim="800000"/>
            <a:headEnd/>
            <a:tailEnd/>
          </a:ln>
          <a:effectLst/>
        </p:spPr>
      </p:pic>
    </p:spTree>
    <p:extLst>
      <p:ext uri="{BB962C8B-B14F-4D97-AF65-F5344CB8AC3E}">
        <p14:creationId xmlns:p14="http://schemas.microsoft.com/office/powerpoint/2010/main" val="283683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432048"/>
          </a:xfrm>
        </p:spPr>
        <p:txBody>
          <a:bodyPr>
            <a:normAutofit fontScale="90000"/>
          </a:bodyPr>
          <a:lstStyle/>
          <a:p>
            <a:r>
              <a:rPr lang="en-US" sz="3600" b="1" dirty="0"/>
              <a:t>Restore 10,000 Ha of degraded landscapes </a:t>
            </a:r>
          </a:p>
        </p:txBody>
      </p:sp>
      <p:sp>
        <p:nvSpPr>
          <p:cNvPr id="3" name="Text Placeholder 2"/>
          <p:cNvSpPr>
            <a:spLocks noGrp="1"/>
          </p:cNvSpPr>
          <p:nvPr>
            <p:ph type="body" idx="1"/>
          </p:nvPr>
        </p:nvSpPr>
        <p:spPr>
          <a:xfrm>
            <a:off x="457200" y="764704"/>
            <a:ext cx="4040188" cy="2160240"/>
          </a:xfrm>
        </p:spPr>
        <p:txBody>
          <a:bodyPr>
            <a:normAutofit fontScale="70000" lnSpcReduction="20000"/>
          </a:bodyPr>
          <a:lstStyle/>
          <a:p>
            <a:r>
              <a:rPr lang="en-US" dirty="0"/>
              <a:t> </a:t>
            </a:r>
            <a:endParaRPr lang="en-US" dirty="0" smtClean="0"/>
          </a:p>
          <a:p>
            <a:endParaRPr lang="en-US" sz="1600" dirty="0"/>
          </a:p>
          <a:p>
            <a:endParaRPr lang="en-US" sz="1600" dirty="0" smtClean="0"/>
          </a:p>
          <a:p>
            <a:endParaRPr lang="en-US" sz="1600" dirty="0"/>
          </a:p>
          <a:p>
            <a:r>
              <a:rPr lang="en-US" sz="3300" dirty="0">
                <a:solidFill>
                  <a:srgbClr val="FF0000"/>
                </a:solidFill>
              </a:rPr>
              <a:t>8,462 Ha </a:t>
            </a:r>
            <a:r>
              <a:rPr lang="en-US" sz="3300" dirty="0"/>
              <a:t>: cumulative area </a:t>
            </a:r>
            <a:r>
              <a:rPr lang="en-US" sz="3300" dirty="0" smtClean="0"/>
              <a:t>Restored (direct </a:t>
            </a:r>
            <a:r>
              <a:rPr lang="en-US" sz="3300" dirty="0"/>
              <a:t>restoration)</a:t>
            </a:r>
          </a:p>
          <a:p>
            <a:r>
              <a:rPr lang="en-US" sz="3300" dirty="0" smtClean="0">
                <a:solidFill>
                  <a:srgbClr val="FF0000"/>
                </a:solidFill>
              </a:rPr>
              <a:t>2,127.06 </a:t>
            </a:r>
            <a:r>
              <a:rPr lang="en-US" sz="3300" dirty="0">
                <a:solidFill>
                  <a:srgbClr val="FF0000"/>
                </a:solidFill>
              </a:rPr>
              <a:t>ha</a:t>
            </a:r>
            <a:r>
              <a:rPr lang="en-US" sz="3300" dirty="0"/>
              <a:t>: Direct restoration (June 2022-May 2023)</a:t>
            </a:r>
          </a:p>
          <a:p>
            <a:endParaRPr lang="en-US" dirty="0"/>
          </a:p>
          <a:p>
            <a:endParaRPr lang="en-US" dirty="0" smtClean="0"/>
          </a:p>
        </p:txBody>
      </p:sp>
      <p:sp>
        <p:nvSpPr>
          <p:cNvPr id="5" name="Text Placeholder 4"/>
          <p:cNvSpPr>
            <a:spLocks noGrp="1"/>
          </p:cNvSpPr>
          <p:nvPr>
            <p:ph type="body" sz="quarter" idx="3"/>
          </p:nvPr>
        </p:nvSpPr>
        <p:spPr>
          <a:xfrm>
            <a:off x="4645025" y="980728"/>
            <a:ext cx="4041775" cy="2088232"/>
          </a:xfrm>
        </p:spPr>
        <p:txBody>
          <a:bodyPr>
            <a:normAutofit fontScale="85000" lnSpcReduction="20000"/>
          </a:bodyPr>
          <a:lstStyle/>
          <a:p>
            <a:endParaRPr lang="en-US" dirty="0" smtClean="0"/>
          </a:p>
          <a:p>
            <a:endParaRPr lang="en-US" dirty="0" smtClean="0"/>
          </a:p>
          <a:p>
            <a:r>
              <a:rPr lang="en-US" dirty="0" smtClean="0">
                <a:solidFill>
                  <a:srgbClr val="FF0000"/>
                </a:solidFill>
              </a:rPr>
              <a:t>12,060 Kgs: </a:t>
            </a:r>
            <a:r>
              <a:rPr lang="en-US" dirty="0" smtClean="0"/>
              <a:t>Kgs of indigenous tree seeds collected and sowed</a:t>
            </a:r>
          </a:p>
          <a:p>
            <a:endParaRPr lang="en-US" dirty="0" smtClean="0"/>
          </a:p>
          <a:p>
            <a:r>
              <a:rPr lang="en-US" dirty="0">
                <a:solidFill>
                  <a:srgbClr val="FF0000"/>
                </a:solidFill>
              </a:rPr>
              <a:t>485 </a:t>
            </a:r>
            <a:r>
              <a:rPr lang="en-US" dirty="0" smtClean="0">
                <a:solidFill>
                  <a:srgbClr val="FF0000"/>
                </a:solidFill>
              </a:rPr>
              <a:t>Ha</a:t>
            </a:r>
            <a:r>
              <a:rPr lang="en-US" dirty="0" smtClean="0"/>
              <a:t>: Area </a:t>
            </a:r>
            <a:r>
              <a:rPr lang="en-US" dirty="0"/>
              <a:t>under pasture seed bank </a:t>
            </a:r>
            <a:r>
              <a:rPr lang="en-US" dirty="0" smtClean="0"/>
              <a:t>:</a:t>
            </a:r>
          </a:p>
          <a:p>
            <a:endParaRPr lang="en-US" dirty="0"/>
          </a:p>
        </p:txBody>
      </p:sp>
      <p:pic>
        <p:nvPicPr>
          <p:cNvPr id="8" name="Picture 2"/>
          <p:cNvPicPr>
            <a:picLocks noGrp="1" noChangeAspect="1" noChangeArrowheads="1"/>
          </p:cNvPicPr>
          <p:nvPr>
            <p:ph sz="half" idx="2"/>
          </p:nvPr>
        </p:nvPicPr>
        <p:blipFill>
          <a:blip r:embed="rId2" cstate="print"/>
          <a:srcRect/>
          <a:stretch>
            <a:fillRect/>
          </a:stretch>
        </p:blipFill>
        <p:spPr bwMode="auto">
          <a:xfrm>
            <a:off x="377102" y="3356992"/>
            <a:ext cx="4040188" cy="3311511"/>
          </a:xfrm>
          <a:prstGeom prst="rect">
            <a:avLst/>
          </a:prstGeom>
          <a:noFill/>
          <a:ln w="9525">
            <a:noFill/>
            <a:miter lim="800000"/>
            <a:headEnd/>
            <a:tailEnd/>
          </a:ln>
        </p:spPr>
      </p:pic>
      <p:pic>
        <p:nvPicPr>
          <p:cNvPr id="9" name="Picture 2"/>
          <p:cNvPicPr>
            <a:picLocks noGrp="1" noChangeAspect="1" noChangeArrowheads="1"/>
          </p:cNvPicPr>
          <p:nvPr>
            <p:ph sz="quarter" idx="4"/>
          </p:nvPr>
        </p:nvPicPr>
        <p:blipFill>
          <a:blip r:embed="rId3" cstate="print"/>
          <a:srcRect/>
          <a:stretch>
            <a:fillRect/>
          </a:stretch>
        </p:blipFill>
        <p:spPr bwMode="auto">
          <a:xfrm>
            <a:off x="4645025" y="3497081"/>
            <a:ext cx="4041775" cy="3031331"/>
          </a:xfrm>
          <a:prstGeom prst="rect">
            <a:avLst/>
          </a:prstGeom>
          <a:noFill/>
          <a:ln w="9525">
            <a:noFill/>
            <a:miter lim="800000"/>
            <a:headEnd/>
            <a:tailEnd/>
          </a:ln>
          <a:effectLst/>
        </p:spPr>
      </p:pic>
    </p:spTree>
    <p:extLst>
      <p:ext uri="{BB962C8B-B14F-4D97-AF65-F5344CB8AC3E}">
        <p14:creationId xmlns:p14="http://schemas.microsoft.com/office/powerpoint/2010/main" val="299865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649473D-9DF1-0C46-864A-2AF43E4F30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123" name="Content Placeholder 2"/>
          <p:cNvSpPr>
            <a:spLocks noGrp="1"/>
          </p:cNvSpPr>
          <p:nvPr>
            <p:ph idx="1"/>
          </p:nvPr>
        </p:nvSpPr>
        <p:spPr>
          <a:xfrm>
            <a:off x="355423" y="1826504"/>
            <a:ext cx="4301638" cy="4879095"/>
          </a:xfrm>
        </p:spPr>
        <p:txBody>
          <a:bodyPr>
            <a:normAutofit fontScale="92500" lnSpcReduction="20000"/>
          </a:bodyPr>
          <a:lstStyle/>
          <a:p>
            <a:pPr eaLnBrk="1" hangingPunct="1"/>
            <a:r>
              <a:rPr lang="en-US" altLang="en-US" sz="2800" dirty="0">
                <a:latin typeface="Arial" pitchFamily="34" charset="0"/>
                <a:ea typeface="ＭＳ Ｐゴシック" pitchFamily="34" charset="-128"/>
                <a:cs typeface="Arial" pitchFamily="34" charset="0"/>
              </a:rPr>
              <a:t>Established in 1909 as the </a:t>
            </a:r>
            <a:r>
              <a:rPr lang="en-US" altLang="en-US" sz="2800" b="1" dirty="0">
                <a:latin typeface="Arial" pitchFamily="34" charset="0"/>
                <a:ea typeface="ＭＳ Ｐゴシック" pitchFamily="34" charset="-128"/>
                <a:cs typeface="Arial" pitchFamily="34" charset="0"/>
              </a:rPr>
              <a:t>East Africa Natural History Society (EANHS)</a:t>
            </a:r>
          </a:p>
          <a:p>
            <a:pPr eaLnBrk="1" hangingPunct="1"/>
            <a:endParaRPr lang="en-US" altLang="en-US" sz="2800" dirty="0">
              <a:latin typeface="Arial" pitchFamily="34" charset="0"/>
              <a:ea typeface="ＭＳ Ｐゴシック" pitchFamily="34" charset="-128"/>
              <a:cs typeface="Arial" pitchFamily="34" charset="0"/>
            </a:endParaRPr>
          </a:p>
          <a:p>
            <a:pPr eaLnBrk="1" hangingPunct="1"/>
            <a:r>
              <a:rPr lang="en-US" altLang="en-US" sz="2800" b="1" dirty="0">
                <a:latin typeface="Arial" pitchFamily="34" charset="0"/>
                <a:ea typeface="ＭＳ Ｐゴシック" pitchFamily="34" charset="-128"/>
                <a:cs typeface="Arial" pitchFamily="34" charset="0"/>
              </a:rPr>
              <a:t>EANHS</a:t>
            </a:r>
            <a:r>
              <a:rPr lang="en-US" altLang="en-US" sz="2800" dirty="0">
                <a:latin typeface="Arial" pitchFamily="34" charset="0"/>
                <a:ea typeface="ＭＳ Ｐゴシック" pitchFamily="34" charset="-128"/>
                <a:cs typeface="Arial" pitchFamily="34" charset="0"/>
              </a:rPr>
              <a:t> is one of Africa’s oldest scientific Societies</a:t>
            </a:r>
          </a:p>
          <a:p>
            <a:pPr eaLnBrk="1" hangingPunct="1"/>
            <a:endParaRPr lang="en-US" altLang="en-US" sz="2800" dirty="0">
              <a:latin typeface="Arial" pitchFamily="34" charset="0"/>
              <a:ea typeface="ＭＳ Ｐゴシック" pitchFamily="34" charset="-128"/>
              <a:cs typeface="Arial" pitchFamily="34" charset="0"/>
            </a:endParaRPr>
          </a:p>
          <a:p>
            <a:pPr eaLnBrk="1" hangingPunct="1"/>
            <a:r>
              <a:rPr lang="en-US" altLang="en-US" sz="2800" b="1" dirty="0">
                <a:latin typeface="Arial" pitchFamily="34" charset="0"/>
                <a:ea typeface="ＭＳ Ｐゴシック" pitchFamily="34" charset="-128"/>
                <a:cs typeface="Arial" pitchFamily="34" charset="0"/>
              </a:rPr>
              <a:t>Nature </a:t>
            </a:r>
            <a:r>
              <a:rPr lang="en-US" altLang="en-US" sz="2800" i="1" dirty="0">
                <a:latin typeface="Arial" pitchFamily="34" charset="0"/>
                <a:ea typeface="ＭＳ Ｐゴシック" pitchFamily="34" charset="-128"/>
                <a:cs typeface="Arial" pitchFamily="34" charset="0"/>
              </a:rPr>
              <a:t>Kenya</a:t>
            </a:r>
            <a:r>
              <a:rPr lang="en-US" altLang="en-US" sz="2800" b="1" dirty="0">
                <a:latin typeface="Arial" pitchFamily="34" charset="0"/>
                <a:ea typeface="ＭＳ Ｐゴシック" pitchFamily="34" charset="-128"/>
                <a:cs typeface="Arial" pitchFamily="34" charset="0"/>
              </a:rPr>
              <a:t> </a:t>
            </a:r>
            <a:r>
              <a:rPr lang="en-US" altLang="en-US" sz="2800" dirty="0">
                <a:latin typeface="Arial" pitchFamily="34" charset="0"/>
                <a:ea typeface="ＭＳ Ｐゴシック" pitchFamily="34" charset="-128"/>
                <a:cs typeface="Arial" pitchFamily="34" charset="0"/>
              </a:rPr>
              <a:t>is the </a:t>
            </a:r>
            <a:r>
              <a:rPr lang="en-US" altLang="en-US" sz="2800" b="1" dirty="0" err="1">
                <a:latin typeface="Arial" pitchFamily="34" charset="0"/>
                <a:ea typeface="ＭＳ Ｐゴシック" pitchFamily="34" charset="-128"/>
                <a:cs typeface="Arial" pitchFamily="34" charset="0"/>
              </a:rPr>
              <a:t>BirdLife</a:t>
            </a:r>
            <a:r>
              <a:rPr lang="en-US" altLang="en-US" sz="2800" dirty="0">
                <a:latin typeface="Arial" pitchFamily="34" charset="0"/>
                <a:ea typeface="ＭＳ Ｐゴシック" pitchFamily="34" charset="-128"/>
                <a:cs typeface="Arial" pitchFamily="34" charset="0"/>
              </a:rPr>
              <a:t> partner in Kenya</a:t>
            </a:r>
          </a:p>
          <a:p>
            <a:pPr eaLnBrk="1" hangingPunct="1">
              <a:lnSpc>
                <a:spcPct val="90000"/>
              </a:lnSpc>
            </a:pPr>
            <a:r>
              <a:rPr lang="en-GB" altLang="en-US" sz="2800" b="1" dirty="0">
                <a:latin typeface="Arial" pitchFamily="34" charset="0"/>
                <a:ea typeface="ＭＳ Ｐゴシック" pitchFamily="34" charset="-128"/>
                <a:cs typeface="Arial" pitchFamily="34" charset="0"/>
              </a:rPr>
              <a:t>Aim</a:t>
            </a:r>
            <a:r>
              <a:rPr lang="en-GB" altLang="en-US" sz="2800" dirty="0">
                <a:latin typeface="Arial" pitchFamily="34" charset="0"/>
                <a:ea typeface="ＭＳ Ｐゴシック" pitchFamily="34" charset="-128"/>
                <a:cs typeface="Arial" pitchFamily="34" charset="0"/>
              </a:rPr>
              <a:t> – </a:t>
            </a:r>
            <a:r>
              <a:rPr lang="en-GB" altLang="en-US" sz="2800" dirty="0" smtClean="0">
                <a:latin typeface="Arial" pitchFamily="34" charset="0"/>
                <a:ea typeface="ＭＳ Ｐゴシック" pitchFamily="34" charset="-128"/>
                <a:cs typeface="Arial" pitchFamily="34" charset="0"/>
              </a:rPr>
              <a:t>Promote  </a:t>
            </a:r>
            <a:r>
              <a:rPr lang="en-GB" altLang="en-US" sz="2800" dirty="0">
                <a:latin typeface="Arial" pitchFamily="34" charset="0"/>
                <a:ea typeface="ＭＳ Ｐゴシック" pitchFamily="34" charset="-128"/>
                <a:cs typeface="Arial" pitchFamily="34" charset="0"/>
              </a:rPr>
              <a:t>the study </a:t>
            </a:r>
            <a:r>
              <a:rPr lang="en-GB" altLang="en-US" sz="2800" dirty="0" smtClean="0">
                <a:latin typeface="Arial" pitchFamily="34" charset="0"/>
                <a:ea typeface="ＭＳ Ｐゴシック" pitchFamily="34" charset="-128"/>
                <a:cs typeface="Arial" pitchFamily="34" charset="0"/>
              </a:rPr>
              <a:t>and  conservation </a:t>
            </a:r>
            <a:r>
              <a:rPr lang="en-GB" altLang="en-US" sz="2800" dirty="0">
                <a:latin typeface="Arial" pitchFamily="34" charset="0"/>
                <a:ea typeface="ＭＳ Ｐゴシック" pitchFamily="34" charset="-128"/>
                <a:cs typeface="Arial" pitchFamily="34" charset="0"/>
              </a:rPr>
              <a:t>of nature in Eastern Africa</a:t>
            </a:r>
            <a:endParaRPr lang="en-US" altLang="en-US" sz="2800" dirty="0">
              <a:latin typeface="Arial" pitchFamily="34" charset="0"/>
              <a:ea typeface="ＭＳ Ｐゴシック" pitchFamily="34" charset="-128"/>
              <a:cs typeface="Arial" pitchFamily="34" charset="0"/>
            </a:endParaRPr>
          </a:p>
          <a:p>
            <a:pPr eaLnBrk="1" hangingPunct="1"/>
            <a:endParaRPr lang="en-US" altLang="en-US" sz="2400" dirty="0">
              <a:latin typeface="Avenir Medium"/>
              <a:ea typeface="ＭＳ Ｐゴシック" pitchFamily="34" charset="-128"/>
              <a:cs typeface="Arial" charset="0"/>
            </a:endParaRPr>
          </a:p>
        </p:txBody>
      </p:sp>
      <p:sp>
        <p:nvSpPr>
          <p:cNvPr id="5" name="Rectangle 4">
            <a:extLst>
              <a:ext uri="{FF2B5EF4-FFF2-40B4-BE49-F238E27FC236}">
                <a16:creationId xmlns="" xmlns:a16="http://schemas.microsoft.com/office/drawing/2014/main" id="{52BAB585-01DD-B349-ADAD-9CC0664C0E0E}"/>
              </a:ext>
            </a:extLst>
          </p:cNvPr>
          <p:cNvSpPr/>
          <p:nvPr/>
        </p:nvSpPr>
        <p:spPr>
          <a:xfrm>
            <a:off x="-5780" y="857250"/>
            <a:ext cx="568290" cy="51435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350">
              <a:solidFill>
                <a:schemeClr val="accent4">
                  <a:lumMod val="75000"/>
                </a:schemeClr>
              </a:solidFill>
            </a:endParaRPr>
          </a:p>
        </p:txBody>
      </p:sp>
      <p:sp>
        <p:nvSpPr>
          <p:cNvPr id="7" name="TextBox 6">
            <a:extLst>
              <a:ext uri="{FF2B5EF4-FFF2-40B4-BE49-F238E27FC236}">
                <a16:creationId xmlns="" xmlns:a16="http://schemas.microsoft.com/office/drawing/2014/main" id="{C8E0685E-77E0-1346-BD9B-59B5709FC015}"/>
              </a:ext>
            </a:extLst>
          </p:cNvPr>
          <p:cNvSpPr txBox="1"/>
          <p:nvPr/>
        </p:nvSpPr>
        <p:spPr>
          <a:xfrm rot="16200000">
            <a:off x="-1395679" y="3829368"/>
            <a:ext cx="3502204" cy="323165"/>
          </a:xfrm>
          <a:prstGeom prst="rect">
            <a:avLst/>
          </a:prstGeom>
          <a:noFill/>
        </p:spPr>
        <p:txBody>
          <a:bodyPr wrap="square" rtlCol="0">
            <a:spAutoFit/>
          </a:bodyPr>
          <a:lstStyle/>
          <a:p>
            <a:r>
              <a:rPr lang="en-GB" sz="1500" b="1" dirty="0">
                <a:solidFill>
                  <a:schemeClr val="accent4">
                    <a:lumMod val="40000"/>
                    <a:lumOff val="60000"/>
                  </a:schemeClr>
                </a:solidFill>
                <a:latin typeface="Avenir Black" panose="02000503020000020003" pitchFamily="2" charset="0"/>
              </a:rPr>
              <a:t>BACKGROUND</a:t>
            </a:r>
            <a:endParaRPr lang="x-none" sz="1500" b="1" dirty="0">
              <a:solidFill>
                <a:schemeClr val="accent4">
                  <a:lumMod val="40000"/>
                  <a:lumOff val="60000"/>
                </a:schemeClr>
              </a:solidFill>
              <a:latin typeface="Avenir Black" panose="02000503020000020003" pitchFamily="2" charset="0"/>
            </a:endParaRPr>
          </a:p>
        </p:txBody>
      </p:sp>
      <p:pic>
        <p:nvPicPr>
          <p:cNvPr id="4" name="Picture 3">
            <a:extLst>
              <a:ext uri="{FF2B5EF4-FFF2-40B4-BE49-F238E27FC236}">
                <a16:creationId xmlns="" xmlns:a16="http://schemas.microsoft.com/office/drawing/2014/main" id="{CB46F44B-D55F-E047-9751-E833083F354D}"/>
              </a:ext>
            </a:extLst>
          </p:cNvPr>
          <p:cNvPicPr>
            <a:picLocks noChangeAspect="1"/>
          </p:cNvPicPr>
          <p:nvPr/>
        </p:nvPicPr>
        <p:blipFill>
          <a:blip r:embed="rId4"/>
          <a:stretch>
            <a:fillRect/>
          </a:stretch>
        </p:blipFill>
        <p:spPr>
          <a:xfrm>
            <a:off x="4788916" y="2089837"/>
            <a:ext cx="4017360" cy="2721761"/>
          </a:xfrm>
          <a:prstGeom prst="rect">
            <a:avLst/>
          </a:prstGeom>
        </p:spPr>
      </p:pic>
      <p:sp>
        <p:nvSpPr>
          <p:cNvPr id="10" name="Rectangle 10">
            <a:extLst>
              <a:ext uri="{FF2B5EF4-FFF2-40B4-BE49-F238E27FC236}">
                <a16:creationId xmlns="" xmlns:a16="http://schemas.microsoft.com/office/drawing/2014/main" id="{F66399E5-AB56-AFF1-7944-28689785F21E}"/>
              </a:ext>
            </a:extLst>
          </p:cNvPr>
          <p:cNvSpPr>
            <a:spLocks noGrp="1"/>
          </p:cNvSpPr>
          <p:nvPr>
            <p:ph type="title"/>
          </p:nvPr>
        </p:nvSpPr>
        <p:spPr>
          <a:xfrm>
            <a:off x="724394" y="152400"/>
            <a:ext cx="7695211" cy="704850"/>
          </a:xfrm>
        </p:spPr>
        <p:txBody>
          <a:bodyPr rtlCol="0">
            <a:normAutofit/>
          </a:bodyPr>
          <a:lstStyle/>
          <a:p>
            <a:pPr>
              <a:defRPr/>
            </a:pPr>
            <a:r>
              <a:rPr lang="en-IE" sz="2400" b="1" dirty="0">
                <a:latin typeface="Arial" pitchFamily="34" charset="0"/>
                <a:cs typeface="Arial" pitchFamily="34" charset="0"/>
              </a:rPr>
              <a:t> </a:t>
            </a:r>
            <a:r>
              <a:rPr lang="en-IE" sz="3600" b="1" dirty="0">
                <a:solidFill>
                  <a:srgbClr val="FF0000"/>
                </a:solidFill>
                <a:latin typeface="Arial Black" panose="020B0604020202020204" pitchFamily="34" charset="0"/>
                <a:cs typeface="Arial Black" panose="020B0604020202020204" pitchFamily="34" charset="0"/>
              </a:rPr>
              <a:t>About </a:t>
            </a:r>
            <a:r>
              <a:rPr lang="en-IE" sz="3600" b="1" dirty="0">
                <a:solidFill>
                  <a:srgbClr val="FF0000"/>
                </a:solidFill>
                <a:latin typeface="Arial" pitchFamily="34" charset="0"/>
                <a:cs typeface="Arial" pitchFamily="34" charset="0"/>
              </a:rPr>
              <a:t>Nature </a:t>
            </a:r>
            <a:r>
              <a:rPr lang="en-IE" sz="3600" i="1" dirty="0">
                <a:solidFill>
                  <a:srgbClr val="FF0000"/>
                </a:solidFill>
                <a:latin typeface="Arial" pitchFamily="34" charset="0"/>
                <a:cs typeface="Arial" pitchFamily="34" charset="0"/>
              </a:rPr>
              <a:t>Kenya</a:t>
            </a:r>
            <a:endParaRPr lang="en-GB" sz="3600" b="1" dirty="0">
              <a:solidFill>
                <a:srgbClr val="FF0000"/>
              </a:solidFill>
              <a:latin typeface="Arial Black" panose="020B0604020202020204" pitchFamily="34" charset="0"/>
              <a:cs typeface="Arial Black" panose="020B0604020202020204" pitchFamily="34" charset="0"/>
            </a:endParaRPr>
          </a:p>
        </p:txBody>
      </p:sp>
      <p:cxnSp>
        <p:nvCxnSpPr>
          <p:cNvPr id="11" name="Straight Connector 10">
            <a:extLst>
              <a:ext uri="{FF2B5EF4-FFF2-40B4-BE49-F238E27FC236}">
                <a16:creationId xmlns="" xmlns:a16="http://schemas.microsoft.com/office/drawing/2014/main" id="{B87650D2-354D-D476-0B20-1F5D7A0C61FF}"/>
              </a:ext>
            </a:extLst>
          </p:cNvPr>
          <p:cNvCxnSpPr>
            <a:cxnSpLocks/>
          </p:cNvCxnSpPr>
          <p:nvPr/>
        </p:nvCxnSpPr>
        <p:spPr>
          <a:xfrm>
            <a:off x="1904959" y="1504444"/>
            <a:ext cx="5725274" cy="0"/>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9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14290"/>
            <a:ext cx="8229600" cy="868346"/>
          </a:xfrm>
        </p:spPr>
        <p:txBody>
          <a:bodyPr>
            <a:noAutofit/>
          </a:bodyPr>
          <a:lstStyle/>
          <a:p>
            <a:r>
              <a:rPr lang="en-US" sz="3200" b="1" dirty="0" smtClean="0"/>
              <a:t>130,000 ha of Tana Delta under sustainable land management</a:t>
            </a:r>
            <a:endParaRPr lang="en-US" sz="3200" dirty="0"/>
          </a:p>
        </p:txBody>
      </p:sp>
      <p:sp>
        <p:nvSpPr>
          <p:cNvPr id="3" name="Text Placeholder 2"/>
          <p:cNvSpPr>
            <a:spLocks noGrp="1"/>
          </p:cNvSpPr>
          <p:nvPr>
            <p:ph type="body" idx="1"/>
          </p:nvPr>
        </p:nvSpPr>
        <p:spPr>
          <a:xfrm>
            <a:off x="457200" y="1535113"/>
            <a:ext cx="3829048" cy="393689"/>
          </a:xfrm>
        </p:spPr>
        <p:txBody>
          <a:bodyPr>
            <a:normAutofit fontScale="92500" lnSpcReduction="10000"/>
          </a:bodyPr>
          <a:lstStyle/>
          <a:p>
            <a:r>
              <a:rPr lang="en-US" dirty="0" smtClean="0"/>
              <a:t>Tana ICCA set up</a:t>
            </a:r>
            <a:endParaRPr lang="en-US" dirty="0"/>
          </a:p>
        </p:txBody>
      </p:sp>
      <p:sp>
        <p:nvSpPr>
          <p:cNvPr id="4" name="Content Placeholder 3"/>
          <p:cNvSpPr>
            <a:spLocks noGrp="1"/>
          </p:cNvSpPr>
          <p:nvPr>
            <p:ph sz="half" idx="2"/>
          </p:nvPr>
        </p:nvSpPr>
        <p:spPr>
          <a:xfrm>
            <a:off x="457200" y="2174874"/>
            <a:ext cx="4648200" cy="4494485"/>
          </a:xfrm>
        </p:spPr>
        <p:txBody>
          <a:bodyPr>
            <a:normAutofit fontScale="92500" lnSpcReduction="10000"/>
          </a:bodyPr>
          <a:lstStyle/>
          <a:p>
            <a:r>
              <a:rPr lang="en-US" dirty="0" smtClean="0">
                <a:solidFill>
                  <a:srgbClr val="FF0000"/>
                </a:solidFill>
              </a:rPr>
              <a:t>116,867</a:t>
            </a:r>
            <a:r>
              <a:rPr lang="en-US" dirty="0" smtClean="0"/>
              <a:t> of Tana Delta ICCA  established and with on-going  measures to strengthen governance for SLM.</a:t>
            </a:r>
          </a:p>
          <a:p>
            <a:r>
              <a:rPr lang="en-US" dirty="0" smtClean="0">
                <a:solidFill>
                  <a:srgbClr val="FF0000"/>
                </a:solidFill>
              </a:rPr>
              <a:t>55</a:t>
            </a:r>
            <a:r>
              <a:rPr lang="en-US" dirty="0" smtClean="0"/>
              <a:t> VNRLUCs established, on-going capacity building</a:t>
            </a:r>
          </a:p>
          <a:p>
            <a:r>
              <a:rPr lang="en-US" dirty="0" smtClean="0">
                <a:solidFill>
                  <a:srgbClr val="FF0000"/>
                </a:solidFill>
              </a:rPr>
              <a:t>28</a:t>
            </a:r>
            <a:r>
              <a:rPr lang="en-US" dirty="0" smtClean="0"/>
              <a:t>  Restoration Action plans developed </a:t>
            </a:r>
            <a:r>
              <a:rPr lang="en-US" dirty="0" smtClean="0">
                <a:solidFill>
                  <a:srgbClr val="FF0000"/>
                </a:solidFill>
              </a:rPr>
              <a:t>(3 VNRLUC, 5 CFAs,  3 WRUAs)</a:t>
            </a:r>
          </a:p>
          <a:p>
            <a:r>
              <a:rPr lang="en-US" dirty="0" smtClean="0"/>
              <a:t>Process of establishing  </a:t>
            </a:r>
            <a:r>
              <a:rPr lang="en-US" dirty="0" err="1" smtClean="0"/>
              <a:t>Shakako</a:t>
            </a:r>
            <a:r>
              <a:rPr lang="en-US" dirty="0" smtClean="0"/>
              <a:t>  Community Wildlife Conservancy in place</a:t>
            </a:r>
          </a:p>
          <a:p>
            <a:r>
              <a:rPr lang="en-US" dirty="0"/>
              <a:t>4 PFMPs developed, </a:t>
            </a:r>
            <a:endParaRPr lang="en-US" sz="2200" dirty="0" smtClean="0"/>
          </a:p>
          <a:p>
            <a:endParaRPr lang="en-US" sz="2200" dirty="0" smtClean="0"/>
          </a:p>
          <a:p>
            <a:endParaRPr lang="en-US" dirty="0" smtClean="0"/>
          </a:p>
          <a:p>
            <a:endParaRPr lang="en-US" dirty="0"/>
          </a:p>
        </p:txBody>
      </p:sp>
      <p:pic>
        <p:nvPicPr>
          <p:cNvPr id="8" name="Content Placeholder 3" descr="C:\Users\210\Documents\Tana\kilelengwani\IMG-20210615-WA0006.jpg"/>
          <p:cNvPicPr>
            <a:picLocks noGrp="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752600"/>
            <a:ext cx="3722530" cy="4906963"/>
          </a:xfrm>
          <a:prstGeom prst="rect">
            <a:avLst/>
          </a:prstGeom>
          <a:noFill/>
          <a:ln>
            <a:noFill/>
          </a:ln>
        </p:spPr>
      </p:pic>
    </p:spTree>
    <p:extLst>
      <p:ext uri="{BB962C8B-B14F-4D97-AF65-F5344CB8AC3E}">
        <p14:creationId xmlns:p14="http://schemas.microsoft.com/office/powerpoint/2010/main" val="42861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b="1" dirty="0" smtClean="0"/>
              <a:t>Village Natural Resource &amp; Land Use Committees</a:t>
            </a:r>
            <a:endParaRPr lang="en-US" sz="2800" b="1" dirty="0"/>
          </a:p>
        </p:txBody>
      </p:sp>
      <p:pic>
        <p:nvPicPr>
          <p:cNvPr id="4" name="Content Placeholder 3"/>
          <p:cNvPicPr>
            <a:picLocks noGrp="1"/>
          </p:cNvPicPr>
          <p:nvPr>
            <p:ph idx="1"/>
          </p:nvPr>
        </p:nvPicPr>
        <p:blipFill>
          <a:blip r:embed="rId2" cstate="print"/>
          <a:srcRect/>
          <a:stretch>
            <a:fillRect/>
          </a:stretch>
        </p:blipFill>
        <p:spPr bwMode="auto">
          <a:xfrm>
            <a:off x="533400" y="990600"/>
            <a:ext cx="8153400" cy="5592763"/>
          </a:xfrm>
          <a:prstGeom prst="rect">
            <a:avLst/>
          </a:prstGeom>
          <a:noFill/>
          <a:ln w="9525">
            <a:noFill/>
            <a:miter lim="800000"/>
            <a:headEnd/>
            <a:tailEnd/>
          </a:ln>
        </p:spPr>
      </p:pic>
    </p:spTree>
    <p:extLst>
      <p:ext uri="{BB962C8B-B14F-4D97-AF65-F5344CB8AC3E}">
        <p14:creationId xmlns:p14="http://schemas.microsoft.com/office/powerpoint/2010/main" val="26100893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Restore 10,000 Ha of degraded landscapes </a:t>
            </a:r>
            <a:endParaRPr lang="en-US" dirty="0"/>
          </a:p>
        </p:txBody>
      </p:sp>
      <p:sp>
        <p:nvSpPr>
          <p:cNvPr id="5" name="Text Placeholder 4"/>
          <p:cNvSpPr>
            <a:spLocks noGrp="1"/>
          </p:cNvSpPr>
          <p:nvPr>
            <p:ph type="body" sz="quarter" idx="3"/>
          </p:nvPr>
        </p:nvSpPr>
        <p:spPr>
          <a:xfrm>
            <a:off x="428597" y="1535113"/>
            <a:ext cx="8258204" cy="639762"/>
          </a:xfrm>
        </p:spPr>
        <p:txBody>
          <a:bodyPr/>
          <a:lstStyle/>
          <a:p>
            <a:r>
              <a:rPr lang="en-US" dirty="0"/>
              <a:t>8,462 Ha </a:t>
            </a:r>
            <a:r>
              <a:rPr lang="en-US" dirty="0" smtClean="0"/>
              <a:t> of degraded landscapes under restoration</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0" y="3977680"/>
            <a:ext cx="3840427" cy="2880320"/>
          </a:xfrm>
          <a:prstGeom prst="rect">
            <a:avLst/>
          </a:prstGeom>
          <a:noFill/>
          <a:ln w="9525">
            <a:noFill/>
            <a:miter lim="800000"/>
            <a:headEnd/>
            <a:tailEnd/>
          </a:ln>
        </p:spPr>
      </p:pic>
      <p:pic>
        <p:nvPicPr>
          <p:cNvPr id="2051" name="Picture 3"/>
          <p:cNvPicPr>
            <a:picLocks noGrp="1" noChangeAspect="1" noChangeArrowheads="1"/>
          </p:cNvPicPr>
          <p:nvPr>
            <p:ph sz="quarter" idx="4"/>
          </p:nvPr>
        </p:nvPicPr>
        <p:blipFill>
          <a:blip r:embed="rId3" cstate="print"/>
          <a:srcRect/>
          <a:stretch>
            <a:fillRect/>
          </a:stretch>
        </p:blipFill>
        <p:spPr bwMode="auto">
          <a:xfrm>
            <a:off x="5963876" y="3645024"/>
            <a:ext cx="3196396" cy="2448272"/>
          </a:xfrm>
          <a:prstGeom prst="rect">
            <a:avLst/>
          </a:prstGeom>
          <a:noFill/>
          <a:ln w="9525">
            <a:noFill/>
            <a:miter lim="800000"/>
            <a:headEnd/>
            <a:tailEnd/>
          </a:ln>
        </p:spPr>
      </p:pic>
      <p:pic>
        <p:nvPicPr>
          <p:cNvPr id="6" name="Content Placeholder 4" descr="D:\KOMORA\Photos\CFA\Ozi CFA\Mangrove restoration on 7th Feb 2022\IMG-20220307-WA0051.jpg"/>
          <p:cNvPicPr>
            <a:picLocks/>
          </p:cNvPicPr>
          <p:nvPr/>
        </p:nvPicPr>
        <p:blipFill rotWithShape="1">
          <a:blip r:embed="rId4" cstate="print">
            <a:extLst>
              <a:ext uri="{28A0092B-C50C-407E-A947-70E740481C1C}">
                <a14:useLocalDpi xmlns:a14="http://schemas.microsoft.com/office/drawing/2010/main" val="0"/>
              </a:ext>
            </a:extLst>
          </a:blip>
          <a:srcRect t="18603" b="22213"/>
          <a:stretch/>
        </p:blipFill>
        <p:spPr bwMode="auto">
          <a:xfrm>
            <a:off x="3203848" y="2204864"/>
            <a:ext cx="4104456" cy="24482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035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Mangrove tree nursery-</a:t>
            </a:r>
            <a:r>
              <a:rPr lang="en-US" dirty="0" err="1" smtClean="0"/>
              <a:t>Chara</a:t>
            </a:r>
            <a:endParaRPr lang="en-US" dirty="0"/>
          </a:p>
        </p:txBody>
      </p:sp>
      <p:pic>
        <p:nvPicPr>
          <p:cNvPr id="3074" name="Picture 2" descr="H:\Photos interviews Tana Delta 2023\_DSC06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38200"/>
            <a:ext cx="8915400" cy="590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747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7560840" cy="418058"/>
          </a:xfrm>
        </p:spPr>
        <p:txBody>
          <a:bodyPr>
            <a:noAutofit/>
          </a:bodyPr>
          <a:lstStyle/>
          <a:p>
            <a:r>
              <a:rPr lang="en-US" sz="2400" dirty="0" smtClean="0"/>
              <a:t>485 Ha of pasture seed bank established </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098" y="706810"/>
            <a:ext cx="5198210" cy="437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467544" y="274638"/>
            <a:ext cx="8229600"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pic>
        <p:nvPicPr>
          <p:cNvPr id="17" name="Content Placeholder 16" descr="E:\Photos-Livestock-Brenda Dec 2022\Livestock\Pasture seed Monitoring pictures\Eragrostis superba seeds.jpg"/>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87417" y="2996952"/>
            <a:ext cx="3316570" cy="3014142"/>
          </a:xfrm>
          <a:prstGeom prst="rect">
            <a:avLst/>
          </a:prstGeom>
          <a:noFill/>
          <a:ln>
            <a:noFill/>
          </a:ln>
        </p:spPr>
      </p:pic>
      <p:pic>
        <p:nvPicPr>
          <p:cNvPr id="10" name="Content Placeholder 9" descr="IMG_20210505_105139_833"/>
          <p:cNvPicPr>
            <a:picLocks noGrp="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3640098" y="4572000"/>
            <a:ext cx="5198210" cy="2119494"/>
          </a:xfrm>
          <a:prstGeom prst="rect">
            <a:avLst/>
          </a:prstGeom>
          <a:noFill/>
          <a:ln>
            <a:noFill/>
          </a:ln>
        </p:spPr>
      </p:pic>
      <p:pic>
        <p:nvPicPr>
          <p:cNvPr id="11" name="Picture 10" descr="IMG_20210524_143242_330"/>
          <p:cNvPicPr/>
          <p:nvPr/>
        </p:nvPicPr>
        <p:blipFill>
          <a:blip r:embed="rId5" cstate="print">
            <a:extLst>
              <a:ext uri="{28A0092B-C50C-407E-A947-70E740481C1C}">
                <a14:useLocalDpi xmlns:a14="http://schemas.microsoft.com/office/drawing/2010/main" val="0"/>
              </a:ext>
            </a:extLst>
          </a:blip>
          <a:srcRect r="15384" b="3203"/>
          <a:stretch>
            <a:fillRect/>
          </a:stretch>
        </p:blipFill>
        <p:spPr bwMode="auto">
          <a:xfrm>
            <a:off x="0" y="726693"/>
            <a:ext cx="3640098" cy="2009768"/>
          </a:xfrm>
          <a:prstGeom prst="rect">
            <a:avLst/>
          </a:prstGeom>
          <a:noFill/>
          <a:ln>
            <a:noFill/>
          </a:ln>
        </p:spPr>
      </p:pic>
    </p:spTree>
    <p:extLst>
      <p:ext uri="{BB962C8B-B14F-4D97-AF65-F5344CB8AC3E}">
        <p14:creationId xmlns:p14="http://schemas.microsoft.com/office/powerpoint/2010/main" val="1813332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2000 Ha of waterways/wetlands with reduced chemical/particle pollutants</a:t>
            </a:r>
          </a:p>
        </p:txBody>
      </p:sp>
      <p:sp>
        <p:nvSpPr>
          <p:cNvPr id="3" name="Content Placeholder 2"/>
          <p:cNvSpPr>
            <a:spLocks noGrp="1"/>
          </p:cNvSpPr>
          <p:nvPr>
            <p:ph sz="half" idx="1"/>
          </p:nvPr>
        </p:nvSpPr>
        <p:spPr>
          <a:xfrm>
            <a:off x="107504" y="1412776"/>
            <a:ext cx="4388296" cy="4713387"/>
          </a:xfrm>
        </p:spPr>
        <p:txBody>
          <a:bodyPr/>
          <a:lstStyle/>
          <a:p>
            <a:r>
              <a:rPr lang="en-US" dirty="0" smtClean="0"/>
              <a:t>5 Sub-catchment management plans prepared jointly with WRA</a:t>
            </a:r>
          </a:p>
          <a:p>
            <a:r>
              <a:rPr lang="en-US" dirty="0" err="1" smtClean="0"/>
              <a:t>Salama</a:t>
            </a:r>
            <a:r>
              <a:rPr lang="en-US" dirty="0" smtClean="0"/>
              <a:t>, </a:t>
            </a:r>
            <a:r>
              <a:rPr lang="en-US" dirty="0" err="1" smtClean="0"/>
              <a:t>Witu</a:t>
            </a:r>
            <a:r>
              <a:rPr lang="en-US" dirty="0" smtClean="0"/>
              <a:t>, </a:t>
            </a:r>
            <a:r>
              <a:rPr lang="en-US" dirty="0" err="1" smtClean="0"/>
              <a:t>Bilisa</a:t>
            </a:r>
            <a:r>
              <a:rPr lang="en-US" dirty="0" smtClean="0"/>
              <a:t>, </a:t>
            </a:r>
            <a:r>
              <a:rPr lang="en-US" dirty="0" err="1" smtClean="0"/>
              <a:t>L.Shakababo</a:t>
            </a:r>
            <a:r>
              <a:rPr lang="en-US" dirty="0"/>
              <a:t>,</a:t>
            </a:r>
            <a:r>
              <a:rPr lang="en-US" dirty="0" smtClean="0"/>
              <a:t> </a:t>
            </a:r>
            <a:r>
              <a:rPr lang="en-US" dirty="0" err="1" smtClean="0"/>
              <a:t>Kioki</a:t>
            </a:r>
            <a:r>
              <a:rPr lang="en-US" dirty="0" smtClean="0"/>
              <a:t> WRUA</a:t>
            </a:r>
          </a:p>
          <a:p>
            <a:r>
              <a:rPr lang="en-US" dirty="0" smtClean="0"/>
              <a:t>SCMPs being implemented for improved conservation of catchments</a:t>
            </a:r>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28800"/>
            <a:ext cx="4055014"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35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GB" sz="3100" b="1" dirty="0" smtClean="0">
                <a:latin typeface="Arial Black" pitchFamily="34" charset="0"/>
                <a:cs typeface="Arial" pitchFamily="34" charset="0"/>
              </a:rPr>
              <a:t>Influence </a:t>
            </a:r>
            <a:r>
              <a:rPr lang="en-GB" sz="3100" b="1" dirty="0">
                <a:latin typeface="Arial Black" pitchFamily="34" charset="0"/>
                <a:cs typeface="Arial" pitchFamily="34" charset="0"/>
              </a:rPr>
              <a:t>Policies, </a:t>
            </a:r>
            <a:r>
              <a:rPr lang="en-GB" sz="3100" b="1" dirty="0" smtClean="0">
                <a:latin typeface="Arial Black" pitchFamily="34" charset="0"/>
                <a:cs typeface="Arial" pitchFamily="34" charset="0"/>
              </a:rPr>
              <a:t>&amp; Legislations for </a:t>
            </a:r>
            <a:r>
              <a:rPr lang="en-GB" sz="3100" b="1" dirty="0">
                <a:latin typeface="Arial Black" pitchFamily="34" charset="0"/>
                <a:cs typeface="Arial" pitchFamily="34" charset="0"/>
              </a:rPr>
              <a:t>Ecosystem Resilience</a:t>
            </a:r>
            <a:r>
              <a:rPr lang="en-US" sz="2000" dirty="0">
                <a:latin typeface="Arial Black" pitchFamily="34" charset="0"/>
                <a:cs typeface="Arial" pitchFamily="34" charset="0"/>
              </a:rPr>
              <a:t/>
            </a:r>
            <a:br>
              <a:rPr lang="en-US" sz="2000" dirty="0">
                <a:latin typeface="Arial Black" pitchFamily="34" charset="0"/>
                <a:cs typeface="Arial" pitchFamily="34" charset="0"/>
              </a:rPr>
            </a:br>
            <a:endParaRPr lang="en-US" sz="2000" dirty="0"/>
          </a:p>
        </p:txBody>
      </p:sp>
      <p:sp>
        <p:nvSpPr>
          <p:cNvPr id="3" name="Content Placeholder 2"/>
          <p:cNvSpPr>
            <a:spLocks noGrp="1"/>
          </p:cNvSpPr>
          <p:nvPr>
            <p:ph idx="1"/>
          </p:nvPr>
        </p:nvSpPr>
        <p:spPr>
          <a:xfrm>
            <a:off x="107504" y="1556792"/>
            <a:ext cx="8928992" cy="5141168"/>
          </a:xfrm>
        </p:spPr>
        <p:txBody>
          <a:bodyPr>
            <a:normAutofit fontScale="77500" lnSpcReduction="20000"/>
          </a:bodyPr>
          <a:lstStyle/>
          <a:p>
            <a:pPr marL="0" lvl="1" indent="0">
              <a:buNone/>
            </a:pPr>
            <a:r>
              <a:rPr lang="en-US" dirty="0" smtClean="0"/>
              <a:t>  </a:t>
            </a:r>
            <a:r>
              <a:rPr lang="en-US" sz="4600" b="1" dirty="0" smtClean="0"/>
              <a:t>8  </a:t>
            </a:r>
            <a:r>
              <a:rPr lang="en-US" sz="4600" b="1" dirty="0"/>
              <a:t>policies endorsed</a:t>
            </a:r>
            <a:br>
              <a:rPr lang="en-US" sz="4600" b="1" dirty="0"/>
            </a:br>
            <a:endParaRPr lang="en-US" sz="4600" b="1" dirty="0"/>
          </a:p>
          <a:p>
            <a:pPr lvl="0"/>
            <a:r>
              <a:rPr lang="en-US" dirty="0"/>
              <a:t>National Forest and Landscape Restoration Action Plan (FOLAREP),</a:t>
            </a:r>
            <a:endParaRPr lang="en-US" dirty="0" smtClean="0"/>
          </a:p>
          <a:p>
            <a:pPr lvl="0"/>
            <a:r>
              <a:rPr lang="en-US" dirty="0" err="1" smtClean="0"/>
              <a:t>Lamu</a:t>
            </a:r>
            <a:r>
              <a:rPr lang="en-US" dirty="0" smtClean="0"/>
              <a:t> </a:t>
            </a:r>
            <a:r>
              <a:rPr lang="en-US" dirty="0"/>
              <a:t>County Climate Change Policy, </a:t>
            </a:r>
          </a:p>
          <a:p>
            <a:pPr lvl="0"/>
            <a:r>
              <a:rPr lang="en-US" dirty="0" err="1"/>
              <a:t>Lamu</a:t>
            </a:r>
            <a:r>
              <a:rPr lang="en-US" dirty="0"/>
              <a:t> County Climate Change Regulations, </a:t>
            </a:r>
          </a:p>
          <a:p>
            <a:pPr lvl="0"/>
            <a:r>
              <a:rPr lang="en-US" dirty="0" err="1"/>
              <a:t>Lamu</a:t>
            </a:r>
            <a:r>
              <a:rPr lang="en-US" dirty="0"/>
              <a:t> County Climate Change Act, </a:t>
            </a:r>
          </a:p>
          <a:p>
            <a:pPr lvl="0"/>
            <a:r>
              <a:rPr lang="en-US" dirty="0" err="1"/>
              <a:t>Lamu</a:t>
            </a:r>
            <a:r>
              <a:rPr lang="en-US" dirty="0"/>
              <a:t> County Forest Policy, </a:t>
            </a:r>
          </a:p>
          <a:p>
            <a:pPr lvl="0"/>
            <a:r>
              <a:rPr lang="en-US" dirty="0" err="1"/>
              <a:t>Lamu</a:t>
            </a:r>
            <a:r>
              <a:rPr lang="en-US" dirty="0"/>
              <a:t> County Forest and Landscape Restoration Action Plan, </a:t>
            </a:r>
          </a:p>
          <a:p>
            <a:pPr lvl="0"/>
            <a:r>
              <a:rPr lang="en-US" dirty="0" err="1"/>
              <a:t>Lamu</a:t>
            </a:r>
            <a:r>
              <a:rPr lang="en-US" dirty="0"/>
              <a:t> County Integrated Development Plan 2023-2027.</a:t>
            </a:r>
          </a:p>
          <a:p>
            <a:r>
              <a:rPr lang="en-US" dirty="0">
                <a:solidFill>
                  <a:srgbClr val="FF0000"/>
                </a:solidFill>
              </a:rPr>
              <a:t>The physical and Land Use Planning Act 2019 (No 13 of 2019)</a:t>
            </a:r>
          </a:p>
          <a:p>
            <a:r>
              <a:rPr lang="en-US" dirty="0"/>
              <a:t/>
            </a:r>
            <a:br>
              <a:rPr lang="en-US" dirty="0"/>
            </a:br>
            <a:endParaRPr lang="en-US" dirty="0"/>
          </a:p>
        </p:txBody>
      </p:sp>
    </p:spTree>
    <p:extLst>
      <p:ext uri="{BB962C8B-B14F-4D97-AF65-F5344CB8AC3E}">
        <p14:creationId xmlns:p14="http://schemas.microsoft.com/office/powerpoint/2010/main" val="32042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8 Policies endorsed by cabinet</a:t>
            </a:r>
            <a:endParaRPr lang="en-US" b="1" dirty="0"/>
          </a:p>
        </p:txBody>
      </p:sp>
      <p:sp>
        <p:nvSpPr>
          <p:cNvPr id="3" name="Content Placeholder 2"/>
          <p:cNvSpPr>
            <a:spLocks noGrp="1"/>
          </p:cNvSpPr>
          <p:nvPr>
            <p:ph idx="1"/>
          </p:nvPr>
        </p:nvSpPr>
        <p:spPr/>
        <p:txBody>
          <a:bodyPr>
            <a:normAutofit fontScale="92500" lnSpcReduction="10000"/>
          </a:bodyPr>
          <a:lstStyle/>
          <a:p>
            <a:pPr lvl="0"/>
            <a:r>
              <a:rPr lang="en-US" dirty="0" err="1"/>
              <a:t>Tana</a:t>
            </a:r>
            <a:r>
              <a:rPr lang="en-US" dirty="0"/>
              <a:t> River County Climate Change Action Plan, </a:t>
            </a:r>
          </a:p>
          <a:p>
            <a:pPr lvl="0"/>
            <a:r>
              <a:rPr lang="en-US" dirty="0" err="1"/>
              <a:t>Tana</a:t>
            </a:r>
            <a:r>
              <a:rPr lang="en-US" dirty="0"/>
              <a:t> River County Investment Policy, </a:t>
            </a:r>
          </a:p>
          <a:p>
            <a:pPr lvl="0"/>
            <a:r>
              <a:rPr lang="en-US" dirty="0" err="1"/>
              <a:t>Tana</a:t>
            </a:r>
            <a:r>
              <a:rPr lang="en-US" dirty="0"/>
              <a:t> River Land Use Plan, </a:t>
            </a:r>
          </a:p>
          <a:p>
            <a:pPr lvl="0"/>
            <a:r>
              <a:rPr lang="en-US" dirty="0" err="1"/>
              <a:t>Tana</a:t>
            </a:r>
            <a:r>
              <a:rPr lang="en-US" dirty="0"/>
              <a:t> River County Livestock grazing control and amendment bill, </a:t>
            </a:r>
          </a:p>
          <a:p>
            <a:pPr lvl="0"/>
            <a:r>
              <a:rPr lang="en-US" dirty="0"/>
              <a:t>Forest and Landscape Restoration Plan,</a:t>
            </a:r>
          </a:p>
          <a:p>
            <a:pPr lvl="0"/>
            <a:r>
              <a:rPr lang="en-US" dirty="0" err="1"/>
              <a:t>Tana</a:t>
            </a:r>
            <a:r>
              <a:rPr lang="en-US" dirty="0"/>
              <a:t> River Water Bill, </a:t>
            </a:r>
          </a:p>
          <a:p>
            <a:pPr lvl="0"/>
            <a:r>
              <a:rPr lang="en-US" dirty="0" err="1"/>
              <a:t>Tana</a:t>
            </a:r>
            <a:r>
              <a:rPr lang="en-US" dirty="0"/>
              <a:t> River Water regulations, and </a:t>
            </a:r>
          </a:p>
          <a:p>
            <a:pPr lvl="0"/>
            <a:r>
              <a:rPr lang="en-US" dirty="0" err="1"/>
              <a:t>Tana</a:t>
            </a:r>
            <a:r>
              <a:rPr lang="en-US" dirty="0"/>
              <a:t> River County Forest Policy.</a:t>
            </a:r>
          </a:p>
          <a:p>
            <a:endParaRPr lang="en-US" dirty="0"/>
          </a:p>
        </p:txBody>
      </p:sp>
    </p:spTree>
    <p:extLst>
      <p:ext uri="{BB962C8B-B14F-4D97-AF65-F5344CB8AC3E}">
        <p14:creationId xmlns:p14="http://schemas.microsoft.com/office/powerpoint/2010/main" val="384340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0BABFD-0095-418D-B359-C1C2D8425FC5}"/>
              </a:ext>
            </a:extLst>
          </p:cNvPr>
          <p:cNvSpPr>
            <a:spLocks noGrp="1"/>
          </p:cNvSpPr>
          <p:nvPr>
            <p:ph type="ctrTitle"/>
          </p:nvPr>
        </p:nvSpPr>
        <p:spPr/>
        <p:txBody>
          <a:bodyPr/>
          <a:lstStyle/>
          <a:p>
            <a:endParaRPr lang="en-GB" dirty="0"/>
          </a:p>
        </p:txBody>
      </p:sp>
      <p:sp>
        <p:nvSpPr>
          <p:cNvPr id="3" name="Subtitle 2">
            <a:extLst>
              <a:ext uri="{FF2B5EF4-FFF2-40B4-BE49-F238E27FC236}">
                <a16:creationId xmlns="" xmlns:a16="http://schemas.microsoft.com/office/drawing/2014/main" id="{9BE0D254-F619-4BF9-A9D8-42540FDF737F}"/>
              </a:ext>
            </a:extLst>
          </p:cNvPr>
          <p:cNvSpPr>
            <a:spLocks noGrp="1"/>
          </p:cNvSpPr>
          <p:nvPr>
            <p:ph type="subTitle" idx="1"/>
          </p:nvPr>
        </p:nvSpPr>
        <p:spPr/>
        <p:txBody>
          <a:bodyPr/>
          <a:lstStyle/>
          <a:p>
            <a:endParaRPr lang="en-GB"/>
          </a:p>
        </p:txBody>
      </p:sp>
      <p:pic>
        <p:nvPicPr>
          <p:cNvPr id="5" name="Picture 4">
            <a:extLst>
              <a:ext uri="{FF2B5EF4-FFF2-40B4-BE49-F238E27FC236}">
                <a16:creationId xmlns="" xmlns:a16="http://schemas.microsoft.com/office/drawing/2014/main" id="{D91E4A38-A9D1-40A0-ACE9-854020F20548}"/>
              </a:ext>
            </a:extLst>
          </p:cNvPr>
          <p:cNvPicPr>
            <a:picLocks noChangeAspect="1"/>
          </p:cNvPicPr>
          <p:nvPr/>
        </p:nvPicPr>
        <p:blipFill>
          <a:blip r:embed="rId2"/>
          <a:stretch>
            <a:fillRect/>
          </a:stretch>
        </p:blipFill>
        <p:spPr>
          <a:xfrm>
            <a:off x="606287" y="526774"/>
            <a:ext cx="7931426" cy="5804452"/>
          </a:xfrm>
          <a:prstGeom prst="rect">
            <a:avLst/>
          </a:prstGeom>
        </p:spPr>
      </p:pic>
      <p:sp>
        <p:nvSpPr>
          <p:cNvPr id="6" name="TextBox 5">
            <a:extLst>
              <a:ext uri="{FF2B5EF4-FFF2-40B4-BE49-F238E27FC236}">
                <a16:creationId xmlns="" xmlns:a16="http://schemas.microsoft.com/office/drawing/2014/main" id="{C449F489-E299-4CBD-BD7D-629D318E3871}"/>
              </a:ext>
            </a:extLst>
          </p:cNvPr>
          <p:cNvSpPr txBox="1"/>
          <p:nvPr/>
        </p:nvSpPr>
        <p:spPr>
          <a:xfrm>
            <a:off x="2683275" y="1296619"/>
            <a:ext cx="3675355" cy="1569660"/>
          </a:xfrm>
          <a:prstGeom prst="rect">
            <a:avLst/>
          </a:prstGeom>
          <a:noFill/>
        </p:spPr>
        <p:txBody>
          <a:bodyPr wrap="square" rtlCol="0">
            <a:spAutoFit/>
          </a:bodyPr>
          <a:lstStyle/>
          <a:p>
            <a:pPr algn="ctr"/>
            <a:r>
              <a:rPr lang="en-GB" sz="4800" b="1" dirty="0"/>
              <a:t>TANA RIVER DELTA</a:t>
            </a:r>
          </a:p>
        </p:txBody>
      </p:sp>
      <p:sp>
        <p:nvSpPr>
          <p:cNvPr id="7" name="TextBox 6">
            <a:extLst>
              <a:ext uri="{FF2B5EF4-FFF2-40B4-BE49-F238E27FC236}">
                <a16:creationId xmlns="" xmlns:a16="http://schemas.microsoft.com/office/drawing/2014/main" id="{C0EBCB16-0EB5-4BEB-9BA3-96564F8E1C93}"/>
              </a:ext>
            </a:extLst>
          </p:cNvPr>
          <p:cNvSpPr txBox="1"/>
          <p:nvPr/>
        </p:nvSpPr>
        <p:spPr>
          <a:xfrm>
            <a:off x="1811045" y="2716568"/>
            <a:ext cx="5446451" cy="1569660"/>
          </a:xfrm>
          <a:prstGeom prst="rect">
            <a:avLst/>
          </a:prstGeom>
          <a:noFill/>
        </p:spPr>
        <p:txBody>
          <a:bodyPr wrap="square" rtlCol="0">
            <a:spAutoFit/>
          </a:bodyPr>
          <a:lstStyle/>
          <a:p>
            <a:r>
              <a:rPr lang="en-GB" sz="4800" dirty="0">
                <a:solidFill>
                  <a:schemeClr val="bg1"/>
                </a:solidFill>
              </a:rPr>
              <a:t>THE GREEN HEART PROJECT</a:t>
            </a:r>
          </a:p>
        </p:txBody>
      </p:sp>
      <p:pic>
        <p:nvPicPr>
          <p:cNvPr id="8" name="Picture 7" descr="Icon&#10;&#10;Description automatically generated">
            <a:extLst>
              <a:ext uri="{FF2B5EF4-FFF2-40B4-BE49-F238E27FC236}">
                <a16:creationId xmlns="" xmlns:a16="http://schemas.microsoft.com/office/drawing/2014/main" id="{A8B1AD56-8E7C-4EFE-B5E7-BE115997C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413" y="3840289"/>
            <a:ext cx="1468140" cy="1969385"/>
          </a:xfrm>
          <a:prstGeom prst="rect">
            <a:avLst/>
          </a:prstGeom>
        </p:spPr>
      </p:pic>
    </p:spTree>
    <p:extLst>
      <p:ext uri="{BB962C8B-B14F-4D97-AF65-F5344CB8AC3E}">
        <p14:creationId xmlns:p14="http://schemas.microsoft.com/office/powerpoint/2010/main" val="4224381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a:t>Green Heart Initiative</a:t>
            </a:r>
          </a:p>
        </p:txBody>
      </p:sp>
      <p:sp>
        <p:nvSpPr>
          <p:cNvPr id="3" name="Content Placeholder 2"/>
          <p:cNvSpPr>
            <a:spLocks noGrp="1"/>
          </p:cNvSpPr>
          <p:nvPr>
            <p:ph sz="half" idx="1"/>
          </p:nvPr>
        </p:nvSpPr>
        <p:spPr>
          <a:xfrm>
            <a:off x="457200" y="1066800"/>
            <a:ext cx="4038600" cy="5059363"/>
          </a:xfrm>
        </p:spPr>
        <p:txBody>
          <a:bodyPr/>
          <a:lstStyle/>
          <a:p>
            <a:r>
              <a:rPr lang="en-GB" b="1" dirty="0"/>
              <a:t>Increased private, public and local investment in large-scale landscape restoration through identification and development of sustainable value chains and financing mechanisms</a:t>
            </a:r>
            <a:endParaRPr lang="en-GB" dirty="0"/>
          </a:p>
          <a:p>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57800" y="1295400"/>
            <a:ext cx="2674304" cy="285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257800" y="4267200"/>
            <a:ext cx="2826169" cy="2348050"/>
          </a:xfrm>
          <a:prstGeom prst="rect">
            <a:avLst/>
          </a:prstGeom>
        </p:spPr>
      </p:pic>
    </p:spTree>
    <p:extLst>
      <p:ext uri="{BB962C8B-B14F-4D97-AF65-F5344CB8AC3E}">
        <p14:creationId xmlns:p14="http://schemas.microsoft.com/office/powerpoint/2010/main" val="151864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D7178EA-31E1-F746-BF65-67126045F52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4" name="Rectangle 3">
            <a:extLst>
              <a:ext uri="{FF2B5EF4-FFF2-40B4-BE49-F238E27FC236}">
                <a16:creationId xmlns="" xmlns:a16="http://schemas.microsoft.com/office/drawing/2014/main" id="{16B4D1D6-2DF8-1F41-A6A9-EBF86667430D}"/>
              </a:ext>
            </a:extLst>
          </p:cNvPr>
          <p:cNvSpPr/>
          <p:nvPr/>
        </p:nvSpPr>
        <p:spPr>
          <a:xfrm>
            <a:off x="-5780" y="857250"/>
            <a:ext cx="568290" cy="51435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350"/>
          </a:p>
        </p:txBody>
      </p:sp>
      <p:sp>
        <p:nvSpPr>
          <p:cNvPr id="5" name="TextBox 4">
            <a:extLst>
              <a:ext uri="{FF2B5EF4-FFF2-40B4-BE49-F238E27FC236}">
                <a16:creationId xmlns="" xmlns:a16="http://schemas.microsoft.com/office/drawing/2014/main" id="{74B73862-F9E8-7846-8BFF-EDE596B194AB}"/>
              </a:ext>
            </a:extLst>
          </p:cNvPr>
          <p:cNvSpPr txBox="1"/>
          <p:nvPr/>
        </p:nvSpPr>
        <p:spPr>
          <a:xfrm rot="16200000">
            <a:off x="-1395679" y="3829368"/>
            <a:ext cx="3502204" cy="323165"/>
          </a:xfrm>
          <a:prstGeom prst="rect">
            <a:avLst/>
          </a:prstGeom>
          <a:noFill/>
        </p:spPr>
        <p:txBody>
          <a:bodyPr wrap="square" rtlCol="0">
            <a:spAutoFit/>
          </a:bodyPr>
          <a:lstStyle/>
          <a:p>
            <a:r>
              <a:rPr lang="en-GB" sz="1500" b="1" dirty="0">
                <a:solidFill>
                  <a:schemeClr val="accent4">
                    <a:lumMod val="40000"/>
                    <a:lumOff val="60000"/>
                  </a:schemeClr>
                </a:solidFill>
                <a:latin typeface="Avenir Black" panose="02000503020000020003" pitchFamily="2" charset="0"/>
              </a:rPr>
              <a:t>BACKGROUND</a:t>
            </a:r>
            <a:endParaRPr lang="x-none" sz="1500" b="1" dirty="0">
              <a:solidFill>
                <a:schemeClr val="accent4">
                  <a:lumMod val="40000"/>
                  <a:lumOff val="60000"/>
                </a:schemeClr>
              </a:solidFill>
              <a:latin typeface="Avenir Black" panose="02000503020000020003" pitchFamily="2" charset="0"/>
            </a:endParaRPr>
          </a:p>
        </p:txBody>
      </p:sp>
      <p:pic>
        <p:nvPicPr>
          <p:cNvPr id="3" name="Picture 2">
            <a:extLst>
              <a:ext uri="{FF2B5EF4-FFF2-40B4-BE49-F238E27FC236}">
                <a16:creationId xmlns="" xmlns:a16="http://schemas.microsoft.com/office/drawing/2014/main" id="{94F8C8DD-D9AC-3E48-A4C0-4E2B23CE163C}"/>
              </a:ext>
            </a:extLst>
          </p:cNvPr>
          <p:cNvPicPr>
            <a:picLocks noChangeAspect="1"/>
          </p:cNvPicPr>
          <p:nvPr/>
        </p:nvPicPr>
        <p:blipFill>
          <a:blip r:embed="rId3"/>
          <a:stretch>
            <a:fillRect/>
          </a:stretch>
        </p:blipFill>
        <p:spPr>
          <a:xfrm flipH="1" flipV="1">
            <a:off x="4470088" y="3361337"/>
            <a:ext cx="2498264" cy="2486960"/>
          </a:xfrm>
          <a:prstGeom prst="rect">
            <a:avLst/>
          </a:prstGeom>
        </p:spPr>
      </p:pic>
      <p:pic>
        <p:nvPicPr>
          <p:cNvPr id="10" name="Picture 9">
            <a:extLst>
              <a:ext uri="{FF2B5EF4-FFF2-40B4-BE49-F238E27FC236}">
                <a16:creationId xmlns="" xmlns:a16="http://schemas.microsoft.com/office/drawing/2014/main" id="{9C8E62CD-B700-AC4A-B714-7DE9FFD65D78}"/>
              </a:ext>
            </a:extLst>
          </p:cNvPr>
          <p:cNvPicPr>
            <a:picLocks noChangeAspect="1"/>
          </p:cNvPicPr>
          <p:nvPr/>
        </p:nvPicPr>
        <p:blipFill>
          <a:blip r:embed="rId4"/>
          <a:stretch>
            <a:fillRect/>
          </a:stretch>
        </p:blipFill>
        <p:spPr>
          <a:xfrm flipH="1" flipV="1">
            <a:off x="2456719" y="3355685"/>
            <a:ext cx="2498264" cy="2492612"/>
          </a:xfrm>
          <a:prstGeom prst="rect">
            <a:avLst/>
          </a:prstGeom>
        </p:spPr>
      </p:pic>
      <p:pic>
        <p:nvPicPr>
          <p:cNvPr id="15" name="Picture 14">
            <a:extLst>
              <a:ext uri="{FF2B5EF4-FFF2-40B4-BE49-F238E27FC236}">
                <a16:creationId xmlns="" xmlns:a16="http://schemas.microsoft.com/office/drawing/2014/main" id="{D8A910D1-A12F-FA49-8F1B-AF47D964B182}"/>
              </a:ext>
            </a:extLst>
          </p:cNvPr>
          <p:cNvPicPr>
            <a:picLocks noChangeAspect="1"/>
          </p:cNvPicPr>
          <p:nvPr/>
        </p:nvPicPr>
        <p:blipFill>
          <a:blip r:embed="rId5"/>
          <a:stretch>
            <a:fillRect/>
          </a:stretch>
        </p:blipFill>
        <p:spPr>
          <a:xfrm>
            <a:off x="5413288" y="4156827"/>
            <a:ext cx="629519" cy="371416"/>
          </a:xfrm>
          <a:prstGeom prst="rect">
            <a:avLst/>
          </a:prstGeom>
        </p:spPr>
      </p:pic>
      <p:pic>
        <p:nvPicPr>
          <p:cNvPr id="17" name="Picture 16">
            <a:extLst>
              <a:ext uri="{FF2B5EF4-FFF2-40B4-BE49-F238E27FC236}">
                <a16:creationId xmlns="" xmlns:a16="http://schemas.microsoft.com/office/drawing/2014/main" id="{A6D3DB0D-9F09-2E41-84DD-462ADDEEA0C8}"/>
              </a:ext>
            </a:extLst>
          </p:cNvPr>
          <p:cNvPicPr>
            <a:picLocks noChangeAspect="1"/>
          </p:cNvPicPr>
          <p:nvPr/>
        </p:nvPicPr>
        <p:blipFill>
          <a:blip r:embed="rId6"/>
          <a:stretch>
            <a:fillRect/>
          </a:stretch>
        </p:blipFill>
        <p:spPr>
          <a:xfrm>
            <a:off x="4535194" y="2001102"/>
            <a:ext cx="448529" cy="574117"/>
          </a:xfrm>
          <a:prstGeom prst="rect">
            <a:avLst/>
          </a:prstGeom>
        </p:spPr>
      </p:pic>
      <p:pic>
        <p:nvPicPr>
          <p:cNvPr id="19" name="Picture 18">
            <a:extLst>
              <a:ext uri="{FF2B5EF4-FFF2-40B4-BE49-F238E27FC236}">
                <a16:creationId xmlns="" xmlns:a16="http://schemas.microsoft.com/office/drawing/2014/main" id="{D60FAB9A-85D8-B041-8723-229CA9645A1F}"/>
              </a:ext>
            </a:extLst>
          </p:cNvPr>
          <p:cNvPicPr>
            <a:picLocks noChangeAspect="1"/>
          </p:cNvPicPr>
          <p:nvPr/>
        </p:nvPicPr>
        <p:blipFill>
          <a:blip r:embed="rId7"/>
          <a:stretch>
            <a:fillRect/>
          </a:stretch>
        </p:blipFill>
        <p:spPr>
          <a:xfrm flipH="1">
            <a:off x="3464359" y="3932932"/>
            <a:ext cx="450992" cy="595310"/>
          </a:xfrm>
          <a:prstGeom prst="rect">
            <a:avLst/>
          </a:prstGeom>
        </p:spPr>
      </p:pic>
      <p:sp>
        <p:nvSpPr>
          <p:cNvPr id="20" name="TextBox 19">
            <a:extLst>
              <a:ext uri="{FF2B5EF4-FFF2-40B4-BE49-F238E27FC236}">
                <a16:creationId xmlns="" xmlns:a16="http://schemas.microsoft.com/office/drawing/2014/main" id="{578DD790-D586-7347-AA93-21BE417F5EA9}"/>
              </a:ext>
            </a:extLst>
          </p:cNvPr>
          <p:cNvSpPr txBox="1"/>
          <p:nvPr/>
        </p:nvSpPr>
        <p:spPr>
          <a:xfrm>
            <a:off x="4948865" y="4561984"/>
            <a:ext cx="1666409" cy="784830"/>
          </a:xfrm>
          <a:prstGeom prst="rect">
            <a:avLst/>
          </a:prstGeom>
          <a:noFill/>
        </p:spPr>
        <p:txBody>
          <a:bodyPr wrap="square" rtlCol="0">
            <a:spAutoFit/>
          </a:bodyPr>
          <a:lstStyle/>
          <a:p>
            <a:pPr algn="ctr"/>
            <a:r>
              <a:rPr lang="x-none" sz="1350" b="1" dirty="0">
                <a:latin typeface="Arial Black" panose="020B0604020202020204" pitchFamily="34" charset="0"/>
                <a:cs typeface="Arial Black" panose="020B0604020202020204" pitchFamily="34" charset="0"/>
              </a:rPr>
              <a:t>OUR MISSION</a:t>
            </a:r>
          </a:p>
          <a:p>
            <a:pPr algn="ctr"/>
            <a:r>
              <a:rPr lang="x-none" sz="1050" dirty="0">
                <a:latin typeface="Arial" panose="020B0604020202020204" pitchFamily="34" charset="0"/>
                <a:cs typeface="Arial" panose="020B0604020202020204" pitchFamily="34" charset="0"/>
              </a:rPr>
              <a:t>Connecting nature and people for a sustainable future</a:t>
            </a:r>
          </a:p>
        </p:txBody>
      </p:sp>
      <p:sp>
        <p:nvSpPr>
          <p:cNvPr id="21" name="TextBox 20">
            <a:extLst>
              <a:ext uri="{FF2B5EF4-FFF2-40B4-BE49-F238E27FC236}">
                <a16:creationId xmlns="" xmlns:a16="http://schemas.microsoft.com/office/drawing/2014/main" id="{3C4C2CC6-5D80-0445-AB83-1DBEF4EDF942}"/>
              </a:ext>
            </a:extLst>
          </p:cNvPr>
          <p:cNvSpPr txBox="1"/>
          <p:nvPr/>
        </p:nvSpPr>
        <p:spPr>
          <a:xfrm>
            <a:off x="2865664" y="4561984"/>
            <a:ext cx="1648383" cy="784830"/>
          </a:xfrm>
          <a:prstGeom prst="rect">
            <a:avLst/>
          </a:prstGeom>
          <a:noFill/>
        </p:spPr>
        <p:txBody>
          <a:bodyPr wrap="square" rtlCol="0">
            <a:spAutoFit/>
          </a:bodyPr>
          <a:lstStyle/>
          <a:p>
            <a:pPr algn="ctr"/>
            <a:r>
              <a:rPr lang="x-none" sz="1350" b="1" dirty="0">
                <a:latin typeface="Arial Black" panose="020B0604020202020204" pitchFamily="34" charset="0"/>
                <a:cs typeface="Arial Black" panose="020B0604020202020204" pitchFamily="34" charset="0"/>
              </a:rPr>
              <a:t>OUR VISION</a:t>
            </a:r>
          </a:p>
          <a:p>
            <a:pPr algn="ctr"/>
            <a:r>
              <a:rPr lang="x-none" sz="1050" dirty="0">
                <a:latin typeface="Arial" panose="020B0604020202020204" pitchFamily="34" charset="0"/>
                <a:cs typeface="Arial" panose="020B0604020202020204" pitchFamily="34" charset="0"/>
              </a:rPr>
              <a:t>A world where nature and people thrive together</a:t>
            </a:r>
          </a:p>
        </p:txBody>
      </p:sp>
      <p:sp>
        <p:nvSpPr>
          <p:cNvPr id="22" name="TextBox 21">
            <a:extLst>
              <a:ext uri="{FF2B5EF4-FFF2-40B4-BE49-F238E27FC236}">
                <a16:creationId xmlns="" xmlns:a16="http://schemas.microsoft.com/office/drawing/2014/main" id="{D35655E5-172B-8949-ACC8-E0372039477F}"/>
              </a:ext>
            </a:extLst>
          </p:cNvPr>
          <p:cNvSpPr txBox="1"/>
          <p:nvPr/>
        </p:nvSpPr>
        <p:spPr>
          <a:xfrm>
            <a:off x="3762957" y="2590636"/>
            <a:ext cx="1993001" cy="946413"/>
          </a:xfrm>
          <a:prstGeom prst="rect">
            <a:avLst/>
          </a:prstGeom>
          <a:noFill/>
        </p:spPr>
        <p:txBody>
          <a:bodyPr wrap="square" rtlCol="0">
            <a:spAutoFit/>
          </a:bodyPr>
          <a:lstStyle/>
          <a:p>
            <a:pPr algn="ctr"/>
            <a:r>
              <a:rPr lang="x-none" sz="1350" b="1" dirty="0">
                <a:latin typeface="Arial Black" panose="020B0604020202020204" pitchFamily="34" charset="0"/>
                <a:cs typeface="Arial Black" panose="020B0604020202020204" pitchFamily="34" charset="0"/>
              </a:rPr>
              <a:t>OUR GOAL</a:t>
            </a:r>
          </a:p>
          <a:p>
            <a:pPr algn="ctr"/>
            <a:r>
              <a:rPr lang="x-none" sz="1050" dirty="0">
                <a:latin typeface="Arial" panose="020B0604020202020204" pitchFamily="34" charset="0"/>
                <a:cs typeface="Arial" panose="020B0604020202020204" pitchFamily="34" charset="0"/>
              </a:rPr>
              <a:t>Being a science-based champion for nature, engaging and empowering people for action</a:t>
            </a:r>
          </a:p>
        </p:txBody>
      </p:sp>
      <p:pic>
        <p:nvPicPr>
          <p:cNvPr id="25" name="Picture 24">
            <a:extLst>
              <a:ext uri="{FF2B5EF4-FFF2-40B4-BE49-F238E27FC236}">
                <a16:creationId xmlns="" xmlns:a16="http://schemas.microsoft.com/office/drawing/2014/main" id="{0C3F6E1E-DCCF-9C44-8DCD-20DF9C3D64DB}"/>
              </a:ext>
            </a:extLst>
          </p:cNvPr>
          <p:cNvPicPr>
            <a:picLocks noChangeAspect="1"/>
          </p:cNvPicPr>
          <p:nvPr/>
        </p:nvPicPr>
        <p:blipFill>
          <a:blip r:embed="rId8"/>
          <a:stretch>
            <a:fillRect/>
          </a:stretch>
        </p:blipFill>
        <p:spPr>
          <a:xfrm flipH="1">
            <a:off x="3493518" y="1629212"/>
            <a:ext cx="2469106" cy="2463519"/>
          </a:xfrm>
          <a:prstGeom prst="rect">
            <a:avLst/>
          </a:prstGeom>
        </p:spPr>
      </p:pic>
      <p:sp>
        <p:nvSpPr>
          <p:cNvPr id="2" name="Rectangle 10">
            <a:extLst>
              <a:ext uri="{FF2B5EF4-FFF2-40B4-BE49-F238E27FC236}">
                <a16:creationId xmlns="" xmlns:a16="http://schemas.microsoft.com/office/drawing/2014/main" id="{1A1CFA38-4C48-4DC9-066D-7FACD91E5717}"/>
              </a:ext>
            </a:extLst>
          </p:cNvPr>
          <p:cNvSpPr>
            <a:spLocks noGrp="1"/>
          </p:cNvSpPr>
          <p:nvPr>
            <p:ph type="title"/>
          </p:nvPr>
        </p:nvSpPr>
        <p:spPr>
          <a:xfrm>
            <a:off x="911135" y="857250"/>
            <a:ext cx="7695211" cy="914400"/>
          </a:xfrm>
        </p:spPr>
        <p:txBody>
          <a:bodyPr rtlCol="0">
            <a:normAutofit/>
          </a:bodyPr>
          <a:lstStyle/>
          <a:p>
            <a:pPr>
              <a:defRPr/>
            </a:pPr>
            <a:r>
              <a:rPr lang="en-IE" sz="2400" b="1" dirty="0">
                <a:solidFill>
                  <a:srgbClr val="FF0000"/>
                </a:solidFill>
                <a:latin typeface="Arial" pitchFamily="34" charset="0"/>
                <a:cs typeface="Arial" pitchFamily="34" charset="0"/>
              </a:rPr>
              <a:t>Nature </a:t>
            </a:r>
            <a:r>
              <a:rPr lang="en-IE" sz="2400" i="1" dirty="0">
                <a:solidFill>
                  <a:srgbClr val="FF0000"/>
                </a:solidFill>
                <a:latin typeface="Arial" pitchFamily="34" charset="0"/>
                <a:cs typeface="Arial" pitchFamily="34" charset="0"/>
              </a:rPr>
              <a:t>Kenya</a:t>
            </a:r>
            <a:r>
              <a:rPr lang="en-IE" sz="2400" b="1" dirty="0">
                <a:solidFill>
                  <a:srgbClr val="FF0000"/>
                </a:solidFill>
                <a:latin typeface="Arial" pitchFamily="34" charset="0"/>
                <a:cs typeface="Arial" pitchFamily="34" charset="0"/>
              </a:rPr>
              <a:t> </a:t>
            </a:r>
            <a:r>
              <a:rPr lang="en-IE" sz="2400" b="1" dirty="0">
                <a:solidFill>
                  <a:srgbClr val="FF0000"/>
                </a:solidFill>
                <a:latin typeface="Arial Black" panose="020B0604020202020204" pitchFamily="34" charset="0"/>
                <a:cs typeface="Arial Black" panose="020B0604020202020204" pitchFamily="34" charset="0"/>
              </a:rPr>
              <a:t>Goal, Vision &amp; Mission</a:t>
            </a:r>
            <a:endParaRPr lang="en-GB" sz="2400" b="1" dirty="0">
              <a:solidFill>
                <a:srgbClr val="FF0000"/>
              </a:solidFill>
              <a:latin typeface="Arial Black" panose="020B0604020202020204" pitchFamily="34" charset="0"/>
              <a:cs typeface="Arial Black" panose="020B0604020202020204" pitchFamily="34" charset="0"/>
            </a:endParaRPr>
          </a:p>
        </p:txBody>
      </p:sp>
      <p:cxnSp>
        <p:nvCxnSpPr>
          <p:cNvPr id="9" name="Straight Connector 8">
            <a:extLst>
              <a:ext uri="{FF2B5EF4-FFF2-40B4-BE49-F238E27FC236}">
                <a16:creationId xmlns="" xmlns:a16="http://schemas.microsoft.com/office/drawing/2014/main" id="{3A149CEE-951A-3662-3ED5-D013462570F8}"/>
              </a:ext>
            </a:extLst>
          </p:cNvPr>
          <p:cNvCxnSpPr>
            <a:cxnSpLocks/>
          </p:cNvCxnSpPr>
          <p:nvPr/>
        </p:nvCxnSpPr>
        <p:spPr>
          <a:xfrm>
            <a:off x="1904959" y="1523233"/>
            <a:ext cx="5725274" cy="0"/>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972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US" b="1" dirty="0" err="1" smtClean="0"/>
              <a:t>Tana</a:t>
            </a:r>
            <a:r>
              <a:rPr lang="en-US" b="1" dirty="0" smtClean="0"/>
              <a:t> Delta Honey</a:t>
            </a:r>
            <a:endParaRPr lang="en-US" b="1" dirty="0"/>
          </a:p>
        </p:txBody>
      </p:sp>
      <p:sp>
        <p:nvSpPr>
          <p:cNvPr id="3" name="Content Placeholder 2"/>
          <p:cNvSpPr>
            <a:spLocks noGrp="1"/>
          </p:cNvSpPr>
          <p:nvPr>
            <p:ph idx="1"/>
          </p:nvPr>
        </p:nvSpPr>
        <p:spPr>
          <a:xfrm>
            <a:off x="457200" y="980728"/>
            <a:ext cx="8229600" cy="5145435"/>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8" y="1772816"/>
            <a:ext cx="8160907"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0555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lstStyle/>
          <a:p>
            <a:r>
              <a:rPr lang="en-US" dirty="0" smtClean="0">
                <a:solidFill>
                  <a:srgbClr val="FF0000"/>
                </a:solidFill>
              </a:rPr>
              <a:t>Principle 5: Multiple stakeholders</a:t>
            </a:r>
            <a:endParaRPr lang="en-US" dirty="0">
              <a:solidFill>
                <a:srgbClr val="FF0000"/>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609600" y="1056995"/>
            <a:ext cx="7820052" cy="5688569"/>
          </a:xfrm>
          <a:prstGeom prst="rect">
            <a:avLst/>
          </a:prstGeom>
          <a:noFill/>
          <a:ln w="9525">
            <a:noFill/>
            <a:miter lim="800000"/>
            <a:headEnd/>
            <a:tailEnd/>
          </a:ln>
          <a:effectLst/>
        </p:spPr>
      </p:pic>
    </p:spTree>
    <p:extLst>
      <p:ext uri="{BB962C8B-B14F-4D97-AF65-F5344CB8AC3E}">
        <p14:creationId xmlns:p14="http://schemas.microsoft.com/office/powerpoint/2010/main" val="118324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Autofit/>
          </a:bodyPr>
          <a:lstStyle/>
          <a:p>
            <a:r>
              <a:rPr lang="en-US" sz="2800" b="1" dirty="0"/>
              <a:t>Principle 10: Strengthened stakeholder capacity</a:t>
            </a:r>
          </a:p>
        </p:txBody>
      </p:sp>
      <p:sp>
        <p:nvSpPr>
          <p:cNvPr id="3" name="Content Placeholder 2"/>
          <p:cNvSpPr>
            <a:spLocks noGrp="1"/>
          </p:cNvSpPr>
          <p:nvPr>
            <p:ph sz="half" idx="1"/>
          </p:nvPr>
        </p:nvSpPr>
        <p:spPr>
          <a:xfrm>
            <a:off x="107504" y="980728"/>
            <a:ext cx="4104456" cy="5145435"/>
          </a:xfrm>
        </p:spPr>
        <p:txBody>
          <a:bodyPr>
            <a:normAutofit fontScale="92500" lnSpcReduction="10000"/>
          </a:bodyPr>
          <a:lstStyle/>
          <a:p>
            <a:r>
              <a:rPr lang="en-GB" dirty="0" smtClean="0"/>
              <a:t>Capacity </a:t>
            </a:r>
            <a:r>
              <a:rPr lang="en-GB" dirty="0"/>
              <a:t>of 7 types of Regulatory structures -  established in </a:t>
            </a:r>
            <a:r>
              <a:rPr lang="en-GB" dirty="0" err="1"/>
              <a:t>Yr</a:t>
            </a:r>
            <a:r>
              <a:rPr lang="en-GB" dirty="0"/>
              <a:t> 1 (5 CFAs, 5 WRUAs, 5 BMUs, 55 VNRLUCs, ICCA Committee/Tana Delta Community Wildlife Conservancies Association </a:t>
            </a:r>
            <a:r>
              <a:rPr lang="en-GB" dirty="0" smtClean="0"/>
              <a:t>TDCN</a:t>
            </a:r>
            <a:r>
              <a:rPr lang="en-GB" dirty="0"/>
              <a:t>, TPAC) strengthened and engaging in restoration and  sustainable land management</a:t>
            </a:r>
          </a:p>
          <a:p>
            <a:endParaRPr lang="en-US" dirty="0"/>
          </a:p>
        </p:txBody>
      </p:sp>
      <p:pic>
        <p:nvPicPr>
          <p:cNvPr id="5" name="Content Placeholder 4" descr="E:\Backup Year 4- July 2022\RUDOLF-GEF\YEAR 3- July 21-May 22\Green Industrial Park\Joint Committee\Photos\Lanch of joint committee.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3501008"/>
            <a:ext cx="2958480" cy="2668910"/>
          </a:xfrm>
          <a:prstGeom prst="rect">
            <a:avLst/>
          </a:prstGeom>
          <a:noFill/>
          <a:ln>
            <a:noFill/>
          </a:ln>
        </p:spPr>
      </p:pic>
      <p:pic>
        <p:nvPicPr>
          <p:cNvPr id="6" name="Picture 5" descr="C:\Users\user\Desktop\Fatuma Hiribae\Green Heart initiative\Photos Delta Camera\124___03\IMG_6407.JPG"/>
          <p:cNvPicPr/>
          <p:nvPr/>
        </p:nvPicPr>
        <p:blipFill>
          <a:blip r:embed="rId3" cstate="print">
            <a:extLst>
              <a:ext uri="{28A0092B-C50C-407E-A947-70E740481C1C}">
                <a14:useLocalDpi xmlns:a14="http://schemas.microsoft.com/office/drawing/2010/main" val="0"/>
              </a:ext>
            </a:extLst>
          </a:blip>
          <a:srcRect/>
          <a:stretch>
            <a:fillRect/>
          </a:stretch>
        </p:blipFill>
        <p:spPr>
          <a:xfrm>
            <a:off x="4499992" y="908720"/>
            <a:ext cx="4536504" cy="3295779"/>
          </a:xfrm>
          <a:prstGeom prst="rect">
            <a:avLst/>
          </a:prstGeom>
          <a:noFill/>
          <a:ln>
            <a:noFill/>
          </a:ln>
        </p:spPr>
      </p:pic>
    </p:spTree>
    <p:extLst>
      <p:ext uri="{BB962C8B-B14F-4D97-AF65-F5344CB8AC3E}">
        <p14:creationId xmlns:p14="http://schemas.microsoft.com/office/powerpoint/2010/main" val="2914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Autofit/>
          </a:bodyPr>
          <a:lstStyle/>
          <a:p>
            <a:r>
              <a:rPr lang="en-US" sz="2800" b="1" dirty="0" smtClean="0"/>
              <a:t>Principle 8: Participatory and user friendly monitoring</a:t>
            </a:r>
            <a:endParaRPr lang="en-US" sz="2800" b="1" dirty="0"/>
          </a:p>
        </p:txBody>
      </p:sp>
      <p:sp>
        <p:nvSpPr>
          <p:cNvPr id="3" name="Text Placeholder 2"/>
          <p:cNvSpPr>
            <a:spLocks noGrp="1"/>
          </p:cNvSpPr>
          <p:nvPr>
            <p:ph type="body" idx="1"/>
          </p:nvPr>
        </p:nvSpPr>
        <p:spPr>
          <a:xfrm>
            <a:off x="467544" y="1052736"/>
            <a:ext cx="6768752" cy="504056"/>
          </a:xfrm>
        </p:spPr>
        <p:txBody>
          <a:bodyPr>
            <a:normAutofit/>
          </a:bodyPr>
          <a:lstStyle/>
          <a:p>
            <a:r>
              <a:rPr lang="en-US" dirty="0" smtClean="0"/>
              <a:t>Monitoring Restoration Progress</a:t>
            </a:r>
            <a:endParaRPr lang="en-US" dirty="0"/>
          </a:p>
        </p:txBody>
      </p:sp>
      <p:sp>
        <p:nvSpPr>
          <p:cNvPr id="4" name="Content Placeholder 3"/>
          <p:cNvSpPr>
            <a:spLocks noGrp="1"/>
          </p:cNvSpPr>
          <p:nvPr>
            <p:ph sz="half" idx="2"/>
          </p:nvPr>
        </p:nvSpPr>
        <p:spPr>
          <a:xfrm>
            <a:off x="228600" y="1844825"/>
            <a:ext cx="3886200" cy="4936976"/>
          </a:xfrm>
        </p:spPr>
        <p:txBody>
          <a:bodyPr/>
          <a:lstStyle/>
          <a:p>
            <a:pPr lvl="0"/>
            <a:r>
              <a:rPr lang="en-US" dirty="0"/>
              <a:t>Monitoring of restored areas underway with </a:t>
            </a:r>
            <a:r>
              <a:rPr lang="en-US" dirty="0" err="1"/>
              <a:t>geaodatabase</a:t>
            </a:r>
            <a:r>
              <a:rPr lang="en-US" dirty="0"/>
              <a:t> developed</a:t>
            </a:r>
          </a:p>
          <a:p>
            <a:pPr lvl="0"/>
            <a:r>
              <a:rPr lang="en-US" dirty="0"/>
              <a:t>30 community reps trained on use of survey 123 </a:t>
            </a:r>
            <a:endParaRPr lang="en-US" dirty="0" smtClean="0"/>
          </a:p>
          <a:p>
            <a:pPr lvl="0"/>
            <a:r>
              <a:rPr lang="en-US" dirty="0" smtClean="0"/>
              <a:t>30 </a:t>
            </a:r>
            <a:r>
              <a:rPr lang="en-US" dirty="0"/>
              <a:t>mobile phones </a:t>
            </a:r>
            <a:r>
              <a:rPr lang="en-US" dirty="0" smtClean="0"/>
              <a:t>purchased and allocated</a:t>
            </a:r>
          </a:p>
          <a:p>
            <a:pPr lvl="0"/>
            <a:r>
              <a:rPr lang="en-US" dirty="0" smtClean="0"/>
              <a:t>Common Bird monitoring</a:t>
            </a:r>
          </a:p>
          <a:p>
            <a:pPr lvl="0"/>
            <a:r>
              <a:rPr lang="en-US" dirty="0" smtClean="0"/>
              <a:t>Annual status and trends</a:t>
            </a:r>
          </a:p>
          <a:p>
            <a:pPr lvl="0"/>
            <a:r>
              <a:rPr lang="en-US" dirty="0" err="1" smtClean="0"/>
              <a:t>Kenyas</a:t>
            </a:r>
            <a:r>
              <a:rPr lang="en-US" dirty="0" smtClean="0"/>
              <a:t> KBA status and trends reports</a:t>
            </a:r>
            <a:endParaRPr lang="en-US" dirty="0"/>
          </a:p>
          <a:p>
            <a:endParaRPr lang="en-US" dirty="0"/>
          </a:p>
        </p:txBody>
      </p:sp>
      <p:pic>
        <p:nvPicPr>
          <p:cNvPr id="12" name="Content Placeholder 6" descr="C:\Users\TZ PROJECT\Desktop\NATURE KENYA-REPORTS\Training Pictures\photos monitoring June 2022\127___06\IMG_7804.JPG"/>
          <p:cNvPicPr>
            <a:picLocks noGrp="1"/>
          </p:cNvPicPr>
          <p:nvPr>
            <p:ph sz="quarter" idx="4"/>
          </p:nvPr>
        </p:nvPicPr>
        <p:blipFill rotWithShape="1">
          <a:blip r:embed="rId2" cstate="print">
            <a:extLst>
              <a:ext uri="{28A0092B-C50C-407E-A947-70E740481C1C}">
                <a14:useLocalDpi xmlns:a14="http://schemas.microsoft.com/office/drawing/2010/main" val="0"/>
              </a:ext>
            </a:extLst>
          </a:blip>
          <a:srcRect l="1068" t="11971" r="14080" b="1240"/>
          <a:stretch/>
        </p:blipFill>
        <p:spPr bwMode="auto">
          <a:xfrm>
            <a:off x="4211961" y="1844824"/>
            <a:ext cx="4932040" cy="38563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970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b="1" dirty="0" smtClean="0"/>
              <a:t>Communication</a:t>
            </a:r>
            <a:endParaRPr lang="en-US" b="1" dirty="0"/>
          </a:p>
        </p:txBody>
      </p:sp>
      <p:sp>
        <p:nvSpPr>
          <p:cNvPr id="3" name="Content Placeholder 2"/>
          <p:cNvSpPr>
            <a:spLocks noGrp="1"/>
          </p:cNvSpPr>
          <p:nvPr>
            <p:ph idx="1"/>
          </p:nvPr>
        </p:nvSpPr>
        <p:spPr>
          <a:xfrm>
            <a:off x="179512" y="1124744"/>
            <a:ext cx="8712968" cy="5616624"/>
          </a:xfrm>
        </p:spPr>
        <p:txBody>
          <a:bodyPr>
            <a:normAutofit/>
          </a:bodyPr>
          <a:lstStyle/>
          <a:p>
            <a:r>
              <a:rPr lang="en-US" dirty="0" smtClean="0"/>
              <a:t>Communication strategy in place</a:t>
            </a:r>
          </a:p>
          <a:p>
            <a:r>
              <a:rPr lang="en-US" dirty="0"/>
              <a:t>14 </a:t>
            </a:r>
            <a:r>
              <a:rPr lang="en-US" dirty="0" smtClean="0"/>
              <a:t>knowledge products produced</a:t>
            </a:r>
            <a:r>
              <a:rPr lang="en-US" dirty="0"/>
              <a:t> </a:t>
            </a:r>
            <a:r>
              <a:rPr lang="en-US" dirty="0" smtClean="0"/>
              <a:t>and </a:t>
            </a:r>
            <a:r>
              <a:rPr lang="en-US" dirty="0"/>
              <a:t>widely </a:t>
            </a:r>
            <a:r>
              <a:rPr lang="en-US" dirty="0" smtClean="0"/>
              <a:t>disseminated</a:t>
            </a:r>
          </a:p>
          <a:p>
            <a:r>
              <a:rPr lang="en-GB" dirty="0"/>
              <a:t>151 media articles developed and disseminated via social media </a:t>
            </a:r>
            <a:r>
              <a:rPr lang="en-GB" dirty="0" smtClean="0"/>
              <a:t>conveying messages on </a:t>
            </a:r>
            <a:r>
              <a:rPr lang="en-GB" dirty="0"/>
              <a:t>restoration and sustainable land </a:t>
            </a:r>
            <a:r>
              <a:rPr lang="en-GB" dirty="0" smtClean="0"/>
              <a:t>management </a:t>
            </a:r>
            <a:r>
              <a:rPr lang="en-GB" dirty="0"/>
              <a:t>videos can be accessed via Nature Kenya </a:t>
            </a:r>
            <a:r>
              <a:rPr lang="en-GB" dirty="0" smtClean="0"/>
              <a:t>YouTube </a:t>
            </a:r>
            <a:r>
              <a:rPr lang="en-GB" dirty="0"/>
              <a:t>channel: </a:t>
            </a:r>
            <a:r>
              <a:rPr lang="en-GB" dirty="0">
                <a:hlinkClick r:id="rId2"/>
              </a:rPr>
              <a:t>https://www.youtube.com/@</a:t>
            </a:r>
            <a:r>
              <a:rPr lang="en-GB" dirty="0" smtClean="0">
                <a:hlinkClick r:id="rId2"/>
              </a:rPr>
              <a:t>NatureKenyaEANHS/videos</a:t>
            </a:r>
            <a:endParaRPr lang="en-GB" dirty="0" smtClean="0"/>
          </a:p>
          <a:p>
            <a:endParaRPr lang="en-GB" dirty="0"/>
          </a:p>
          <a:p>
            <a:endParaRPr lang="en-US" dirty="0"/>
          </a:p>
        </p:txBody>
      </p:sp>
    </p:spTree>
    <p:extLst>
      <p:ext uri="{BB962C8B-B14F-4D97-AF65-F5344CB8AC3E}">
        <p14:creationId xmlns:p14="http://schemas.microsoft.com/office/powerpoint/2010/main" val="1313169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76200"/>
            <a:ext cx="8229600" cy="457200"/>
          </a:xfrm>
        </p:spPr>
        <p:txBody>
          <a:bodyPr/>
          <a:lstStyle/>
          <a:p>
            <a:pPr eaLnBrk="1" hangingPunct="1"/>
            <a:r>
              <a:rPr lang="en-US" altLang="en-US" sz="2400" smtClean="0"/>
              <a:t>Challenges</a:t>
            </a:r>
          </a:p>
        </p:txBody>
      </p:sp>
      <p:pic>
        <p:nvPicPr>
          <p:cNvPr id="25603" name="Picture 2" descr="D:\2010\My Documents\Nature Kenya\Project reports CAP\GEF 7\Reporting\Y2\PSC\Challenges\Start of flooding of greenhouse.jpg"/>
          <p:cNvPicPr>
            <a:picLocks noChangeAspect="1" noChangeArrowheads="1"/>
          </p:cNvPicPr>
          <p:nvPr/>
        </p:nvPicPr>
        <p:blipFill>
          <a:blip r:embed="rId2"/>
          <a:srcRect/>
          <a:stretch>
            <a:fillRect/>
          </a:stretch>
        </p:blipFill>
        <p:spPr bwMode="auto">
          <a:xfrm>
            <a:off x="44449" y="533399"/>
            <a:ext cx="3155951" cy="2366963"/>
          </a:xfrm>
          <a:prstGeom prst="rect">
            <a:avLst/>
          </a:prstGeom>
          <a:noFill/>
          <a:ln w="9525">
            <a:noFill/>
            <a:miter lim="800000"/>
            <a:headEnd/>
            <a:tailEnd/>
          </a:ln>
        </p:spPr>
      </p:pic>
      <p:pic>
        <p:nvPicPr>
          <p:cNvPr id="25604" name="Picture 3" descr="D:\2010\My Documents\Nature Kenya\Project reports CAP\GEF 7\Reporting\Y2\PSC\Challenges\The crop lost farmers save the greenhouse from floods.jpg"/>
          <p:cNvPicPr>
            <a:picLocks noChangeAspect="1" noChangeArrowheads="1"/>
          </p:cNvPicPr>
          <p:nvPr/>
        </p:nvPicPr>
        <p:blipFill>
          <a:blip r:embed="rId3"/>
          <a:srcRect/>
          <a:stretch>
            <a:fillRect/>
          </a:stretch>
        </p:blipFill>
        <p:spPr bwMode="auto">
          <a:xfrm>
            <a:off x="3200400" y="673100"/>
            <a:ext cx="2933700" cy="2200275"/>
          </a:xfrm>
          <a:prstGeom prst="rect">
            <a:avLst/>
          </a:prstGeom>
          <a:noFill/>
          <a:ln w="9525">
            <a:noFill/>
            <a:miter lim="800000"/>
            <a:headEnd/>
            <a:tailEnd/>
          </a:ln>
        </p:spPr>
      </p:pic>
      <p:pic>
        <p:nvPicPr>
          <p:cNvPr id="25605" name="Picture 5" descr="D:\2010\My Documents\Nature Kenya\Project reports CAP\GEF 7\Reporting\Y2\PSC\Challenges\Tree felling on the riparian.jpg"/>
          <p:cNvPicPr>
            <a:picLocks noChangeAspect="1" noChangeArrowheads="1"/>
          </p:cNvPicPr>
          <p:nvPr/>
        </p:nvPicPr>
        <p:blipFill>
          <a:blip r:embed="rId4"/>
          <a:srcRect/>
          <a:stretch>
            <a:fillRect/>
          </a:stretch>
        </p:blipFill>
        <p:spPr bwMode="auto">
          <a:xfrm>
            <a:off x="-139412" y="2873375"/>
            <a:ext cx="3487688" cy="2819400"/>
          </a:xfrm>
          <a:prstGeom prst="rect">
            <a:avLst/>
          </a:prstGeom>
          <a:noFill/>
          <a:ln w="9525">
            <a:noFill/>
            <a:miter lim="800000"/>
            <a:headEnd/>
            <a:tailEnd/>
          </a:ln>
        </p:spPr>
      </p:pic>
      <p:pic>
        <p:nvPicPr>
          <p:cNvPr id="25606" name="Picture 6" descr="D:\2010\My Documents\Nature Kenya\Project reports CAP\GEF 7\Reporting\Y2\PSC\Challenges\Transport challenges.jpg"/>
          <p:cNvPicPr>
            <a:picLocks noChangeAspect="1" noChangeArrowheads="1"/>
          </p:cNvPicPr>
          <p:nvPr/>
        </p:nvPicPr>
        <p:blipFill>
          <a:blip r:embed="rId5"/>
          <a:srcRect/>
          <a:stretch>
            <a:fillRect/>
          </a:stretch>
        </p:blipFill>
        <p:spPr bwMode="auto">
          <a:xfrm>
            <a:off x="3330741" y="2857500"/>
            <a:ext cx="3546309" cy="2476500"/>
          </a:xfrm>
          <a:prstGeom prst="rect">
            <a:avLst/>
          </a:prstGeom>
          <a:noFill/>
          <a:ln w="9525">
            <a:noFill/>
            <a:miter lim="800000"/>
            <a:headEnd/>
            <a:tailEnd/>
          </a:ln>
        </p:spPr>
      </p:pic>
      <p:sp>
        <p:nvSpPr>
          <p:cNvPr id="25608" name="TextBox 3"/>
          <p:cNvSpPr txBox="1">
            <a:spLocks noChangeArrowheads="1"/>
          </p:cNvSpPr>
          <p:nvPr/>
        </p:nvSpPr>
        <p:spPr bwMode="auto">
          <a:xfrm>
            <a:off x="4038600" y="5257800"/>
            <a:ext cx="2286000" cy="1200329"/>
          </a:xfrm>
          <a:prstGeom prst="rect">
            <a:avLst/>
          </a:prstGeom>
          <a:noFill/>
          <a:ln w="9525">
            <a:noFill/>
            <a:miter lim="800000"/>
            <a:headEnd/>
            <a:tailEnd/>
          </a:ln>
        </p:spPr>
        <p:txBody>
          <a:bodyPr wrap="square">
            <a:spAutoFit/>
          </a:bodyPr>
          <a:lstStyle/>
          <a:p>
            <a:pPr marL="285750" indent="-285750" eaLnBrk="1" hangingPunct="1">
              <a:buFont typeface="Arial" charset="0"/>
              <a:buChar char="•"/>
            </a:pPr>
            <a:r>
              <a:rPr lang="en-US" altLang="en-US" sz="2400" dirty="0" smtClean="0"/>
              <a:t>Drought</a:t>
            </a:r>
            <a:endParaRPr lang="en-US" altLang="en-US" sz="2400" dirty="0"/>
          </a:p>
          <a:p>
            <a:pPr marL="285750" indent="-285750" eaLnBrk="1" hangingPunct="1">
              <a:buFont typeface="Arial" charset="0"/>
              <a:buChar char="•"/>
            </a:pPr>
            <a:r>
              <a:rPr lang="en-US" altLang="en-US" sz="2400" dirty="0"/>
              <a:t>Overstocking</a:t>
            </a:r>
          </a:p>
          <a:p>
            <a:pPr marL="285750" indent="-285750" eaLnBrk="1" hangingPunct="1">
              <a:buFont typeface="Arial" charset="0"/>
              <a:buChar char="•"/>
            </a:pPr>
            <a:r>
              <a:rPr lang="en-US" altLang="en-US" sz="2400" dirty="0" smtClean="0"/>
              <a:t>Degradation</a:t>
            </a:r>
            <a:endParaRPr lang="en-US" altLang="en-US" sz="2400" dirty="0"/>
          </a:p>
        </p:txBody>
      </p:sp>
      <p:sp>
        <p:nvSpPr>
          <p:cNvPr id="10" name="TextBox 9"/>
          <p:cNvSpPr txBox="1"/>
          <p:nvPr/>
        </p:nvSpPr>
        <p:spPr>
          <a:xfrm>
            <a:off x="6324600" y="5334000"/>
            <a:ext cx="2438400" cy="1569660"/>
          </a:xfrm>
          <a:prstGeom prst="rect">
            <a:avLst/>
          </a:prstGeom>
          <a:noFill/>
        </p:spPr>
        <p:txBody>
          <a:bodyPr wrap="square" rtlCol="0">
            <a:spAutoFit/>
          </a:bodyPr>
          <a:lstStyle/>
          <a:p>
            <a:r>
              <a:rPr lang="en-US" sz="2400" dirty="0" smtClean="0"/>
              <a:t>Fall  army worms</a:t>
            </a:r>
          </a:p>
          <a:p>
            <a:r>
              <a:rPr lang="en-US" sz="2400" dirty="0" smtClean="0"/>
              <a:t>Floods</a:t>
            </a:r>
          </a:p>
          <a:p>
            <a:r>
              <a:rPr lang="en-US" sz="2400" dirty="0" smtClean="0"/>
              <a:t>Inland sea water intrusion</a:t>
            </a:r>
            <a:endParaRPr lang="en-US" sz="2400" dirty="0"/>
          </a:p>
        </p:txBody>
      </p:sp>
      <p:pic>
        <p:nvPicPr>
          <p:cNvPr id="25610" name="Picture 10"/>
          <p:cNvPicPr>
            <a:picLocks noChangeAspect="1" noChangeArrowheads="1"/>
          </p:cNvPicPr>
          <p:nvPr/>
        </p:nvPicPr>
        <p:blipFill>
          <a:blip r:embed="rId6"/>
          <a:srcRect/>
          <a:stretch>
            <a:fillRect/>
          </a:stretch>
        </p:blipFill>
        <p:spPr bwMode="auto">
          <a:xfrm>
            <a:off x="6019800" y="990600"/>
            <a:ext cx="3124200" cy="1971675"/>
          </a:xfrm>
          <a:prstGeom prst="rect">
            <a:avLst/>
          </a:prstGeom>
          <a:noFill/>
          <a:ln w="9525">
            <a:noFill/>
            <a:miter lim="800000"/>
            <a:headEnd/>
            <a:tailEnd/>
          </a:ln>
          <a:effectLst/>
        </p:spPr>
      </p:pic>
    </p:spTree>
    <p:extLst>
      <p:ext uri="{BB962C8B-B14F-4D97-AF65-F5344CB8AC3E}">
        <p14:creationId xmlns:p14="http://schemas.microsoft.com/office/powerpoint/2010/main" val="41137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5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5"/>
                                        </p:tgtEl>
                                        <p:attrNameLst>
                                          <p:attrName>style.visibility</p:attrName>
                                        </p:attrNameLst>
                                      </p:cBhvr>
                                      <p:to>
                                        <p:strVal val="visible"/>
                                      </p:to>
                                    </p:set>
                                    <p:animEffect transition="in" filter="fade">
                                      <p:cBhvr>
                                        <p:cTn id="12" dur="500"/>
                                        <p:tgtEl>
                                          <p:spTgt spid="256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fade">
                                      <p:cBhvr>
                                        <p:cTn id="17" dur="500"/>
                                        <p:tgtEl>
                                          <p:spTgt spid="256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6"/>
                                        </p:tgtEl>
                                        <p:attrNameLst>
                                          <p:attrName>style.visibility</p:attrName>
                                        </p:attrNameLst>
                                      </p:cBhvr>
                                      <p:to>
                                        <p:strVal val="visible"/>
                                      </p:to>
                                    </p:set>
                                    <p:animEffect transition="in" filter="fade">
                                      <p:cBhvr>
                                        <p:cTn id="22" dur="500"/>
                                        <p:tgtEl>
                                          <p:spTgt spid="256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10"/>
                                        </p:tgtEl>
                                        <p:attrNameLst>
                                          <p:attrName>style.visibility</p:attrName>
                                        </p:attrNameLst>
                                      </p:cBhvr>
                                      <p:to>
                                        <p:strVal val="visible"/>
                                      </p:to>
                                    </p:set>
                                    <p:animEffect transition="in" filter="fade">
                                      <p:cBhvr>
                                        <p:cTn id="27" dur="500"/>
                                        <p:tgtEl>
                                          <p:spTgt spid="256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608">
                                            <p:txEl>
                                              <p:pRg st="0" end="0"/>
                                            </p:txEl>
                                          </p:spTgt>
                                        </p:tgtEl>
                                        <p:attrNameLst>
                                          <p:attrName>style.visibility</p:attrName>
                                        </p:attrNameLst>
                                      </p:cBhvr>
                                      <p:to>
                                        <p:strVal val="visible"/>
                                      </p:to>
                                    </p:set>
                                    <p:animEffect transition="in" filter="fade">
                                      <p:cBhvr>
                                        <p:cTn id="32" dur="500"/>
                                        <p:tgtEl>
                                          <p:spTgt spid="25608">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5608">
                                            <p:txEl>
                                              <p:pRg st="1" end="1"/>
                                            </p:txEl>
                                          </p:spTgt>
                                        </p:tgtEl>
                                        <p:attrNameLst>
                                          <p:attrName>style.visibility</p:attrName>
                                        </p:attrNameLst>
                                      </p:cBhvr>
                                      <p:to>
                                        <p:strVal val="visible"/>
                                      </p:to>
                                    </p:set>
                                    <p:animEffect transition="in" filter="fade">
                                      <p:cBhvr>
                                        <p:cTn id="35" dur="500"/>
                                        <p:tgtEl>
                                          <p:spTgt spid="25608">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5608">
                                            <p:txEl>
                                              <p:pRg st="2" end="2"/>
                                            </p:txEl>
                                          </p:spTgt>
                                        </p:tgtEl>
                                        <p:attrNameLst>
                                          <p:attrName>style.visibility</p:attrName>
                                        </p:attrNameLst>
                                      </p:cBhvr>
                                      <p:to>
                                        <p:strVal val="visible"/>
                                      </p:to>
                                    </p:set>
                                    <p:animEffect transition="in" filter="fade">
                                      <p:cBhvr>
                                        <p:cTn id="38" dur="500"/>
                                        <p:tgtEl>
                                          <p:spTgt spid="2560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xEl>
                                              <p:pRg st="1" end="1"/>
                                            </p:txEl>
                                          </p:spTgt>
                                        </p:tgtEl>
                                        <p:attrNameLst>
                                          <p:attrName>style.visibility</p:attrName>
                                        </p:attrNameLst>
                                      </p:cBhvr>
                                      <p:to>
                                        <p:strVal val="visible"/>
                                      </p:to>
                                    </p:set>
                                    <p:animEffect transition="in" filter="fade">
                                      <p:cBhvr>
                                        <p:cTn id="46" dur="500"/>
                                        <p:tgtEl>
                                          <p:spTgt spid="10">
                                            <p:txEl>
                                              <p:pRg st="1" end="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Effect transition="in" filter="fade">
                                      <p:cBhvr>
                                        <p:cTn id="4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Key message</a:t>
            </a:r>
            <a:endParaRPr lang="en-US" b="1" dirty="0"/>
          </a:p>
        </p:txBody>
      </p:sp>
      <p:sp>
        <p:nvSpPr>
          <p:cNvPr id="3" name="Content Placeholder 2"/>
          <p:cNvSpPr>
            <a:spLocks noGrp="1"/>
          </p:cNvSpPr>
          <p:nvPr>
            <p:ph idx="1"/>
          </p:nvPr>
        </p:nvSpPr>
        <p:spPr>
          <a:xfrm>
            <a:off x="76200" y="1066800"/>
            <a:ext cx="8915400" cy="5638800"/>
          </a:xfrm>
        </p:spPr>
        <p:txBody>
          <a:bodyPr>
            <a:normAutofit/>
          </a:bodyPr>
          <a:lstStyle/>
          <a:p>
            <a:r>
              <a:rPr lang="en-US" sz="2800" dirty="0"/>
              <a:t>Forests, and other natural resources </a:t>
            </a:r>
            <a:r>
              <a:rPr lang="en-US" sz="2800" dirty="0" smtClean="0"/>
              <a:t>should </a:t>
            </a:r>
            <a:r>
              <a:rPr lang="en-US" sz="2800" dirty="0"/>
              <a:t>be managed in a holistic and integrated manner, accounting for the complexity of the ecosystem and the inter-relations amongst its various components</a:t>
            </a:r>
          </a:p>
          <a:p>
            <a:r>
              <a:rPr lang="en-US" sz="2800" dirty="0" smtClean="0"/>
              <a:t>For cost effectiveness, restoration efforts should be initiated during early stages of degradation</a:t>
            </a:r>
          </a:p>
          <a:p>
            <a:r>
              <a:rPr lang="en-US" sz="2800" dirty="0" smtClean="0"/>
              <a:t>Low ecosystem services during advanced degradation  may serve as a disincentive for community engagement in restoration</a:t>
            </a:r>
          </a:p>
          <a:p>
            <a:r>
              <a:rPr lang="en-US" sz="2800" dirty="0"/>
              <a:t>Research is critical in removing barriers to restoration</a:t>
            </a:r>
          </a:p>
          <a:p>
            <a:endParaRPr lang="en-US" sz="2800" dirty="0"/>
          </a:p>
        </p:txBody>
      </p:sp>
    </p:spTree>
    <p:extLst>
      <p:ext uri="{BB962C8B-B14F-4D97-AF65-F5344CB8AC3E}">
        <p14:creationId xmlns:p14="http://schemas.microsoft.com/office/powerpoint/2010/main" val="27108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Key message: Restoration staircase</a:t>
            </a:r>
            <a:endParaRPr lang="en-US" b="1" dirty="0"/>
          </a:p>
        </p:txBody>
      </p:sp>
      <p:pic>
        <p:nvPicPr>
          <p:cNvPr id="4098" name="Picture 2"/>
          <p:cNvPicPr>
            <a:picLocks noGrp="1" noChangeAspect="1" noChangeArrowheads="1"/>
          </p:cNvPicPr>
          <p:nvPr>
            <p:ph idx="1"/>
          </p:nvPr>
        </p:nvPicPr>
        <p:blipFill>
          <a:blip r:embed="rId3"/>
          <a:srcRect/>
          <a:stretch>
            <a:fillRect/>
          </a:stretch>
        </p:blipFill>
        <p:spPr bwMode="auto">
          <a:xfrm>
            <a:off x="183939" y="1672430"/>
            <a:ext cx="7597986" cy="5185569"/>
          </a:xfrm>
          <a:prstGeom prst="rect">
            <a:avLst/>
          </a:prstGeom>
          <a:noFill/>
          <a:ln w="9525">
            <a:noFill/>
            <a:miter lim="800000"/>
            <a:headEnd/>
            <a:tailEnd/>
          </a:ln>
          <a:effectLst/>
        </p:spPr>
      </p:pic>
    </p:spTree>
    <p:extLst>
      <p:ext uri="{BB962C8B-B14F-4D97-AF65-F5344CB8AC3E}">
        <p14:creationId xmlns:p14="http://schemas.microsoft.com/office/powerpoint/2010/main" val="210690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rgbClr val="FF0000"/>
                </a:solidFill>
              </a:rPr>
              <a:t>Global context</a:t>
            </a:r>
            <a:endParaRPr lang="en-US" dirty="0">
              <a:solidFill>
                <a:srgbClr val="FF0000"/>
              </a:solidFill>
            </a:endParaRPr>
          </a:p>
        </p:txBody>
      </p:sp>
      <p:sp>
        <p:nvSpPr>
          <p:cNvPr id="3" name="Content Placeholder 2"/>
          <p:cNvSpPr>
            <a:spLocks noGrp="1"/>
          </p:cNvSpPr>
          <p:nvPr>
            <p:ph idx="1"/>
          </p:nvPr>
        </p:nvSpPr>
        <p:spPr>
          <a:xfrm>
            <a:off x="304800" y="1295400"/>
            <a:ext cx="8382000" cy="5257800"/>
          </a:xfrm>
        </p:spPr>
        <p:txBody>
          <a:bodyPr/>
          <a:lstStyle/>
          <a:p>
            <a:r>
              <a:rPr lang="en-GB" dirty="0"/>
              <a:t>Between 2015 and 2019, the world lost at least 100 million hectares of healthy and productive land every year, affecting food and </a:t>
            </a:r>
            <a:r>
              <a:rPr lang="en-GB" dirty="0" smtClean="0"/>
              <a:t>water </a:t>
            </a:r>
            <a:r>
              <a:rPr lang="en-GB" dirty="0"/>
              <a:t>security </a:t>
            </a:r>
            <a:r>
              <a:rPr lang="en-GB" dirty="0" smtClean="0"/>
              <a:t>globally</a:t>
            </a:r>
          </a:p>
          <a:p>
            <a:r>
              <a:rPr lang="en-GB" dirty="0"/>
              <a:t>The global community has pledged to end land degradation and restore a billion hectares of degraded land by 2030, during the UN Decade on Ecosystem </a:t>
            </a:r>
            <a:r>
              <a:rPr lang="en-GB" dirty="0" smtClean="0"/>
              <a:t>Restoration</a:t>
            </a:r>
            <a:r>
              <a:rPr lang="en-GB" dirty="0"/>
              <a:t>. </a:t>
            </a:r>
            <a:endParaRPr lang="en-GB" dirty="0" smtClean="0"/>
          </a:p>
          <a:p>
            <a:pPr marL="0" indent="0">
              <a:buNone/>
            </a:pPr>
            <a:r>
              <a:rPr lang="en-GB" dirty="0" smtClean="0"/>
              <a:t>                     </a:t>
            </a:r>
            <a:r>
              <a:rPr lang="en-GB" dirty="0" smtClean="0">
                <a:solidFill>
                  <a:schemeClr val="bg1">
                    <a:lumMod val="50000"/>
                  </a:schemeClr>
                </a:solidFill>
              </a:rPr>
              <a:t>Boyd R. et al, 2023</a:t>
            </a:r>
            <a:endParaRPr lang="en-US" dirty="0">
              <a:solidFill>
                <a:schemeClr val="bg1">
                  <a:lumMod val="50000"/>
                </a:schemeClr>
              </a:solidFill>
            </a:endParaRPr>
          </a:p>
        </p:txBody>
      </p:sp>
    </p:spTree>
    <p:extLst>
      <p:ext uri="{BB962C8B-B14F-4D97-AF65-F5344CB8AC3E}">
        <p14:creationId xmlns:p14="http://schemas.microsoft.com/office/powerpoint/2010/main" val="153819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p:nvPr/>
        </p:nvSpPr>
        <p:spPr>
          <a:xfrm>
            <a:off x="2864727" y="1190930"/>
            <a:ext cx="3162586" cy="5145476"/>
          </a:xfrm>
          <a:prstGeom prst="rect">
            <a:avLst/>
          </a:prstGeom>
          <a:blipFill>
            <a:blip r:embed="rId3" cstate="print"/>
            <a:srcRect/>
            <a:stretch>
              <a:fillRect l="-84091" r="-109148"/>
            </a:stretch>
          </a:blipFill>
        </p:spPr>
        <p:txBody>
          <a:bodyPr wrap="square" lIns="0" tIns="0" rIns="0" bIns="0" rtlCol="0"/>
          <a:lstStyle/>
          <a:p>
            <a:endParaRPr sz="1350"/>
          </a:p>
        </p:txBody>
      </p:sp>
      <p:sp>
        <p:nvSpPr>
          <p:cNvPr id="6" name="TextBox 5"/>
          <p:cNvSpPr txBox="1"/>
          <p:nvPr/>
        </p:nvSpPr>
        <p:spPr>
          <a:xfrm>
            <a:off x="3143383" y="5835111"/>
            <a:ext cx="4865262" cy="219291"/>
          </a:xfrm>
          <a:prstGeom prst="rect">
            <a:avLst/>
          </a:prstGeom>
          <a:noFill/>
        </p:spPr>
        <p:txBody>
          <a:bodyPr wrap="square" rtlCol="0">
            <a:spAutoFit/>
          </a:bodyPr>
          <a:lstStyle/>
          <a:p>
            <a:pPr algn="r"/>
            <a:r>
              <a:rPr lang="en-US" sz="825" i="1">
                <a:latin typeface="Arial" pitchFamily="34" charset="0"/>
                <a:cs typeface="Arial" pitchFamily="34" charset="0"/>
              </a:rPr>
              <a:t>Image: Flickr</a:t>
            </a:r>
          </a:p>
        </p:txBody>
      </p:sp>
      <p:sp>
        <p:nvSpPr>
          <p:cNvPr id="7" name="TextBox 6"/>
          <p:cNvSpPr txBox="1"/>
          <p:nvPr/>
        </p:nvSpPr>
        <p:spPr>
          <a:xfrm>
            <a:off x="3646636" y="3687055"/>
            <a:ext cx="1407758" cy="1107996"/>
          </a:xfrm>
          <a:prstGeom prst="rect">
            <a:avLst/>
          </a:prstGeom>
          <a:noFill/>
        </p:spPr>
        <p:txBody>
          <a:bodyPr wrap="none" rtlCol="0">
            <a:spAutoFit/>
          </a:bodyPr>
          <a:lstStyle/>
          <a:p>
            <a:r>
              <a:rPr lang="en-US" sz="6600" b="1">
                <a:solidFill>
                  <a:schemeClr val="bg1"/>
                </a:solidFill>
              </a:rPr>
              <a:t>1/3</a:t>
            </a:r>
          </a:p>
        </p:txBody>
      </p:sp>
      <p:sp>
        <p:nvSpPr>
          <p:cNvPr id="8" name="TextBox 7"/>
          <p:cNvSpPr txBox="1"/>
          <p:nvPr/>
        </p:nvSpPr>
        <p:spPr>
          <a:xfrm>
            <a:off x="3655364" y="4582188"/>
            <a:ext cx="1873455" cy="923330"/>
          </a:xfrm>
          <a:prstGeom prst="rect">
            <a:avLst/>
          </a:prstGeom>
          <a:noFill/>
        </p:spPr>
        <p:txBody>
          <a:bodyPr wrap="square" rtlCol="0">
            <a:spAutoFit/>
          </a:bodyPr>
          <a:lstStyle/>
          <a:p>
            <a:r>
              <a:rPr lang="en-US" b="1">
                <a:solidFill>
                  <a:schemeClr val="bg1"/>
                </a:solidFill>
              </a:rPr>
              <a:t>of all people affected by land degradation</a:t>
            </a:r>
          </a:p>
        </p:txBody>
      </p:sp>
      <p:pic>
        <p:nvPicPr>
          <p:cNvPr id="10" name="Picture 9">
            <a:extLst>
              <a:ext uri="{FF2B5EF4-FFF2-40B4-BE49-F238E27FC236}">
                <a16:creationId xmlns="" xmlns:a16="http://schemas.microsoft.com/office/drawing/2014/main" id="{15423076-6C33-4AAC-B3BE-FF098533FC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28"/>
          <a:stretch/>
        </p:blipFill>
        <p:spPr>
          <a:xfrm>
            <a:off x="7613" y="1190930"/>
            <a:ext cx="2848387" cy="5143500"/>
          </a:xfrm>
          <a:prstGeom prst="rect">
            <a:avLst/>
          </a:prstGeom>
        </p:spPr>
      </p:pic>
      <p:sp>
        <p:nvSpPr>
          <p:cNvPr id="11" name="TextBox 10">
            <a:extLst>
              <a:ext uri="{FF2B5EF4-FFF2-40B4-BE49-F238E27FC236}">
                <a16:creationId xmlns="" xmlns:a16="http://schemas.microsoft.com/office/drawing/2014/main" id="{E6CA802F-776A-4FFF-AC63-EC601259E748}"/>
              </a:ext>
            </a:extLst>
          </p:cNvPr>
          <p:cNvSpPr txBox="1"/>
          <p:nvPr/>
        </p:nvSpPr>
        <p:spPr>
          <a:xfrm>
            <a:off x="651318" y="3717434"/>
            <a:ext cx="1661032" cy="1107996"/>
          </a:xfrm>
          <a:prstGeom prst="rect">
            <a:avLst/>
          </a:prstGeom>
          <a:noFill/>
        </p:spPr>
        <p:txBody>
          <a:bodyPr wrap="none" rtlCol="0">
            <a:spAutoFit/>
          </a:bodyPr>
          <a:lstStyle/>
          <a:p>
            <a:r>
              <a:rPr lang="en-US" sz="6600" b="1" dirty="0">
                <a:solidFill>
                  <a:schemeClr val="bg1"/>
                </a:solidFill>
              </a:rPr>
              <a:t>33%</a:t>
            </a:r>
          </a:p>
        </p:txBody>
      </p:sp>
      <p:sp>
        <p:nvSpPr>
          <p:cNvPr id="12" name="TextBox 11">
            <a:extLst>
              <a:ext uri="{FF2B5EF4-FFF2-40B4-BE49-F238E27FC236}">
                <a16:creationId xmlns="" xmlns:a16="http://schemas.microsoft.com/office/drawing/2014/main" id="{C91600D3-7D69-4609-BC9D-27548271C2BD}"/>
              </a:ext>
            </a:extLst>
          </p:cNvPr>
          <p:cNvSpPr txBox="1"/>
          <p:nvPr/>
        </p:nvSpPr>
        <p:spPr>
          <a:xfrm>
            <a:off x="697811" y="4611066"/>
            <a:ext cx="1873455" cy="923330"/>
          </a:xfrm>
          <a:prstGeom prst="rect">
            <a:avLst/>
          </a:prstGeom>
          <a:noFill/>
        </p:spPr>
        <p:txBody>
          <a:bodyPr wrap="square" rtlCol="0">
            <a:spAutoFit/>
          </a:bodyPr>
          <a:lstStyle/>
          <a:p>
            <a:r>
              <a:rPr lang="en-US" b="1">
                <a:solidFill>
                  <a:schemeClr val="bg1"/>
                </a:solidFill>
              </a:rPr>
              <a:t>of agricultural soils severely damaged</a:t>
            </a:r>
          </a:p>
        </p:txBody>
      </p:sp>
      <p:pic>
        <p:nvPicPr>
          <p:cNvPr id="13" name="Picture 12">
            <a:extLst>
              <a:ext uri="{FF2B5EF4-FFF2-40B4-BE49-F238E27FC236}">
                <a16:creationId xmlns="" xmlns:a16="http://schemas.microsoft.com/office/drawing/2014/main" id="{32DCCF5C-50F1-4D57-814F-E1A9DBCA85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080"/>
          <a:stretch/>
        </p:blipFill>
        <p:spPr>
          <a:xfrm>
            <a:off x="5983014" y="1190930"/>
            <a:ext cx="3149162" cy="5143500"/>
          </a:xfrm>
          <a:prstGeom prst="rect">
            <a:avLst/>
          </a:prstGeom>
        </p:spPr>
      </p:pic>
      <p:sp>
        <p:nvSpPr>
          <p:cNvPr id="14" name="TextBox 13">
            <a:extLst>
              <a:ext uri="{FF2B5EF4-FFF2-40B4-BE49-F238E27FC236}">
                <a16:creationId xmlns="" xmlns:a16="http://schemas.microsoft.com/office/drawing/2014/main" id="{C06FDB55-B3F0-4308-B888-C5ED7E5BE7E3}"/>
              </a:ext>
            </a:extLst>
          </p:cNvPr>
          <p:cNvSpPr txBox="1"/>
          <p:nvPr/>
        </p:nvSpPr>
        <p:spPr>
          <a:xfrm>
            <a:off x="6679818" y="3659527"/>
            <a:ext cx="1661032" cy="1107996"/>
          </a:xfrm>
          <a:prstGeom prst="rect">
            <a:avLst/>
          </a:prstGeom>
          <a:noFill/>
        </p:spPr>
        <p:txBody>
          <a:bodyPr wrap="none" rtlCol="0">
            <a:spAutoFit/>
          </a:bodyPr>
          <a:lstStyle/>
          <a:p>
            <a:r>
              <a:rPr lang="en-US" sz="6600" b="1">
                <a:solidFill>
                  <a:schemeClr val="bg1"/>
                </a:solidFill>
              </a:rPr>
              <a:t>48%</a:t>
            </a:r>
          </a:p>
        </p:txBody>
      </p:sp>
      <p:sp>
        <p:nvSpPr>
          <p:cNvPr id="15" name="TextBox 14">
            <a:extLst>
              <a:ext uri="{FF2B5EF4-FFF2-40B4-BE49-F238E27FC236}">
                <a16:creationId xmlns="" xmlns:a16="http://schemas.microsoft.com/office/drawing/2014/main" id="{CE6A6C19-9930-402F-994E-C1C174996FE3}"/>
              </a:ext>
            </a:extLst>
          </p:cNvPr>
          <p:cNvSpPr txBox="1"/>
          <p:nvPr/>
        </p:nvSpPr>
        <p:spPr>
          <a:xfrm>
            <a:off x="6876355" y="4627936"/>
            <a:ext cx="1501496" cy="646331"/>
          </a:xfrm>
          <a:prstGeom prst="rect">
            <a:avLst/>
          </a:prstGeom>
          <a:noFill/>
        </p:spPr>
        <p:txBody>
          <a:bodyPr wrap="square" rtlCol="0">
            <a:spAutoFit/>
          </a:bodyPr>
          <a:lstStyle/>
          <a:p>
            <a:r>
              <a:rPr lang="en-US" b="1">
                <a:solidFill>
                  <a:schemeClr val="bg1"/>
                </a:solidFill>
              </a:rPr>
              <a:t>of forests lost or degraded</a:t>
            </a:r>
          </a:p>
        </p:txBody>
      </p:sp>
      <p:sp>
        <p:nvSpPr>
          <p:cNvPr id="16" name="Title 1">
            <a:extLst>
              <a:ext uri="{FF2B5EF4-FFF2-40B4-BE49-F238E27FC236}">
                <a16:creationId xmlns="" xmlns:a16="http://schemas.microsoft.com/office/drawing/2014/main" id="{CB9C0DCD-C8A1-4751-BFD7-DAAEBBA0FD58}"/>
              </a:ext>
            </a:extLst>
          </p:cNvPr>
          <p:cNvSpPr txBox="1">
            <a:spLocks/>
          </p:cNvSpPr>
          <p:nvPr/>
        </p:nvSpPr>
        <p:spPr>
          <a:xfrm>
            <a:off x="232012" y="309199"/>
            <a:ext cx="8707270" cy="605199"/>
          </a:xfrm>
          <a:prstGeom prst="rect">
            <a:avLst/>
          </a:prstGeom>
          <a:solidFill>
            <a:schemeClr val="accent6">
              <a:lumMod val="40000"/>
              <a:lumOff val="60000"/>
            </a:schemeClr>
          </a:solidFill>
        </p:spPr>
        <p:txBody>
          <a:bodyPr vert="horz" lIns="0" tIns="34290" rIns="0" bIns="34290" rtlCol="0" anchor="t" anchorCtr="0">
            <a:noAutofit/>
          </a:bodyPr>
          <a:lstStyle>
            <a:lvl1pPr algn="l" defTabSz="609585" rtl="0" eaLnBrk="1" latinLnBrk="0" hangingPunct="1">
              <a:spcBef>
                <a:spcPct val="0"/>
              </a:spcBef>
              <a:buNone/>
              <a:defRPr sz="3733" b="1" kern="1200" cap="all">
                <a:solidFill>
                  <a:srgbClr val="F0AB00"/>
                </a:solidFill>
                <a:latin typeface="Arial"/>
                <a:ea typeface="+mj-ea"/>
                <a:cs typeface="Arial"/>
              </a:defRPr>
            </a:lvl1pPr>
          </a:lstStyle>
          <a:p>
            <a:pPr algn="ctr" defTabSz="457189">
              <a:defRPr/>
            </a:pPr>
            <a:r>
              <a:rPr lang="en-US" sz="3600" b="0" cap="none" dirty="0">
                <a:solidFill>
                  <a:sysClr val="windowText" lastClr="000000"/>
                </a:solidFill>
                <a:latin typeface="Calibri" panose="020F0502020204030204" pitchFamily="34" charset="0"/>
                <a:cs typeface="Calibri" panose="020F0502020204030204" pitchFamily="34" charset="0"/>
              </a:rPr>
              <a:t>Land degradation is a global and a local crisis</a:t>
            </a:r>
          </a:p>
        </p:txBody>
      </p:sp>
      <p:sp>
        <p:nvSpPr>
          <p:cNvPr id="3" name="Slide Number Placeholder 2">
            <a:extLst>
              <a:ext uri="{FF2B5EF4-FFF2-40B4-BE49-F238E27FC236}">
                <a16:creationId xmlns="" xmlns:a16="http://schemas.microsoft.com/office/drawing/2014/main" id="{0F143EB0-21DB-420B-8115-99B7E3406FDA}"/>
              </a:ext>
            </a:extLst>
          </p:cNvPr>
          <p:cNvSpPr>
            <a:spLocks noGrp="1"/>
          </p:cNvSpPr>
          <p:nvPr>
            <p:ph type="sldNum" sz="quarter" idx="12"/>
          </p:nvPr>
        </p:nvSpPr>
        <p:spPr/>
        <p:txBody>
          <a:bodyPr/>
          <a:lstStyle/>
          <a:p>
            <a:fld id="{C32DA3DD-2384-4632-8227-927DC755928A}" type="slidenum">
              <a:rPr lang="en-US" smtClean="0"/>
              <a:pPr/>
              <a:t>6</a:t>
            </a:fld>
            <a:endParaRPr lang="en-US"/>
          </a:p>
        </p:txBody>
      </p:sp>
    </p:spTree>
    <p:extLst>
      <p:ext uri="{BB962C8B-B14F-4D97-AF65-F5344CB8AC3E}">
        <p14:creationId xmlns:p14="http://schemas.microsoft.com/office/powerpoint/2010/main" val="1519759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Status-Kenya</a:t>
            </a:r>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a:t>Almost all the wildlife dispersal areas and migratory corridors in the Kenya rangelands have been interfered with by human activities to an extent; some are highly threatened or have been completely blocked.</a:t>
            </a:r>
          </a:p>
          <a:p>
            <a:endParaRPr lang="en-US" dirty="0"/>
          </a:p>
          <a:p>
            <a:endParaRPr lang="en-US" dirty="0" smtClean="0"/>
          </a:p>
          <a:p>
            <a:endParaRPr lang="en-US" dirty="0"/>
          </a:p>
          <a:p>
            <a:pPr marL="0" indent="0" algn="ctr">
              <a:buNone/>
            </a:pPr>
            <a:r>
              <a:rPr lang="en-US" dirty="0" smtClean="0">
                <a:solidFill>
                  <a:schemeClr val="bg1">
                    <a:lumMod val="50000"/>
                  </a:schemeClr>
                </a:solidFill>
              </a:rPr>
              <a:t>Gordon </a:t>
            </a:r>
            <a:r>
              <a:rPr lang="en-US" dirty="0">
                <a:solidFill>
                  <a:schemeClr val="bg1">
                    <a:lumMod val="50000"/>
                  </a:schemeClr>
                </a:solidFill>
              </a:rPr>
              <a:t>O. </a:t>
            </a:r>
            <a:r>
              <a:rPr lang="en-US" dirty="0" err="1" smtClean="0">
                <a:solidFill>
                  <a:schemeClr val="bg1">
                    <a:lumMod val="50000"/>
                  </a:schemeClr>
                </a:solidFill>
              </a:rPr>
              <a:t>Ojwang</a:t>
            </a:r>
            <a:r>
              <a:rPr lang="en-US" dirty="0" smtClean="0">
                <a:solidFill>
                  <a:schemeClr val="bg1">
                    <a:lumMod val="50000"/>
                  </a:schemeClr>
                </a:solidFill>
              </a:rPr>
              <a:t>  et al (2017 </a:t>
            </a:r>
            <a:r>
              <a:rPr lang="en-US" dirty="0">
                <a:solidFill>
                  <a:schemeClr val="bg1">
                    <a:lumMod val="50000"/>
                  </a:schemeClr>
                </a:solidFill>
              </a:rPr>
              <a:t>Wildlife Migratory Corridors and Dispersal Areas: Kenya Rangelands and </a:t>
            </a:r>
            <a:r>
              <a:rPr lang="en-US" dirty="0" smtClean="0">
                <a:solidFill>
                  <a:schemeClr val="bg1">
                    <a:lumMod val="50000"/>
                  </a:schemeClr>
                </a:solidFill>
              </a:rPr>
              <a:t>Coastal Terrestrial </a:t>
            </a:r>
            <a:r>
              <a:rPr lang="en-US" dirty="0">
                <a:solidFill>
                  <a:schemeClr val="bg1">
                    <a:lumMod val="50000"/>
                  </a:schemeClr>
                </a:solidFill>
              </a:rPr>
              <a:t>Ecosystems</a:t>
            </a:r>
            <a:endParaRPr lang="en-US" dirty="0">
              <a:solidFill>
                <a:schemeClr val="bg1">
                  <a:lumMod val="50000"/>
                </a:schemeClr>
              </a:solidFill>
            </a:endParaRPr>
          </a:p>
        </p:txBody>
      </p:sp>
    </p:spTree>
    <p:extLst>
      <p:ext uri="{BB962C8B-B14F-4D97-AF65-F5344CB8AC3E}">
        <p14:creationId xmlns:p14="http://schemas.microsoft.com/office/powerpoint/2010/main" val="4188454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txBody>
          <a:bodyPr/>
          <a:lstStyle/>
          <a:p>
            <a:r>
              <a:rPr lang="en-US" dirty="0" smtClean="0">
                <a:solidFill>
                  <a:srgbClr val="FF0000"/>
                </a:solidFill>
              </a:rPr>
              <a:t>Project title and components</a:t>
            </a:r>
            <a:endParaRPr lang="en-US" dirty="0">
              <a:solidFill>
                <a:srgbClr val="FF0000"/>
              </a:solidFill>
            </a:endParaRPr>
          </a:p>
        </p:txBody>
      </p:sp>
      <p:sp>
        <p:nvSpPr>
          <p:cNvPr id="3" name="Text Placeholder 2"/>
          <p:cNvSpPr>
            <a:spLocks noGrp="1"/>
          </p:cNvSpPr>
          <p:nvPr>
            <p:ph type="body" idx="1"/>
          </p:nvPr>
        </p:nvSpPr>
        <p:spPr/>
        <p:txBody>
          <a:bodyPr/>
          <a:lstStyle/>
          <a:p>
            <a:r>
              <a:rPr lang="en-US" dirty="0" smtClean="0"/>
              <a:t>Project Title</a:t>
            </a:r>
            <a:endParaRPr lang="en-US" dirty="0"/>
          </a:p>
        </p:txBody>
      </p:sp>
      <p:sp>
        <p:nvSpPr>
          <p:cNvPr id="4" name="Content Placeholder 3"/>
          <p:cNvSpPr>
            <a:spLocks noGrp="1"/>
          </p:cNvSpPr>
          <p:nvPr>
            <p:ph sz="half" idx="2"/>
          </p:nvPr>
        </p:nvSpPr>
        <p:spPr/>
        <p:txBody>
          <a:bodyPr/>
          <a:lstStyle/>
          <a:p>
            <a:r>
              <a:rPr lang="en-US" dirty="0" smtClean="0"/>
              <a:t>Enhancing INRM to Arrest and Reverse </a:t>
            </a:r>
            <a:r>
              <a:rPr lang="en-US" dirty="0" smtClean="0">
                <a:solidFill>
                  <a:srgbClr val="FF0000"/>
                </a:solidFill>
              </a:rPr>
              <a:t>Current Trends in Biodiversity Loss and Land Degradation </a:t>
            </a:r>
            <a:r>
              <a:rPr lang="en-US" dirty="0" smtClean="0"/>
              <a:t>for </a:t>
            </a:r>
            <a:r>
              <a:rPr lang="en-US" dirty="0" smtClean="0">
                <a:solidFill>
                  <a:srgbClr val="FF0000"/>
                </a:solidFill>
              </a:rPr>
              <a:t>Increased Ecosystem Services </a:t>
            </a:r>
            <a:r>
              <a:rPr lang="en-US" dirty="0" smtClean="0"/>
              <a:t>in the Tana Delta, Kenya</a:t>
            </a:r>
          </a:p>
          <a:p>
            <a:endParaRPr lang="en-US" dirty="0"/>
          </a:p>
        </p:txBody>
      </p:sp>
      <p:sp>
        <p:nvSpPr>
          <p:cNvPr id="5" name="Text Placeholder 4"/>
          <p:cNvSpPr>
            <a:spLocks noGrp="1"/>
          </p:cNvSpPr>
          <p:nvPr>
            <p:ph type="body" sz="quarter" idx="3"/>
          </p:nvPr>
        </p:nvSpPr>
        <p:spPr>
          <a:xfrm>
            <a:off x="4286249" y="1535113"/>
            <a:ext cx="4400552" cy="639762"/>
          </a:xfrm>
        </p:spPr>
        <p:txBody>
          <a:bodyPr/>
          <a:lstStyle/>
          <a:p>
            <a:r>
              <a:rPr lang="en-US" dirty="0" smtClean="0"/>
              <a:t>Components </a:t>
            </a:r>
            <a:endParaRPr lang="en-US" dirty="0"/>
          </a:p>
        </p:txBody>
      </p:sp>
      <p:sp>
        <p:nvSpPr>
          <p:cNvPr id="6" name="Content Placeholder 5"/>
          <p:cNvSpPr>
            <a:spLocks noGrp="1"/>
          </p:cNvSpPr>
          <p:nvPr>
            <p:ph sz="quarter" idx="4"/>
          </p:nvPr>
        </p:nvSpPr>
        <p:spPr>
          <a:xfrm>
            <a:off x="4286249" y="2174875"/>
            <a:ext cx="4400552" cy="3951288"/>
          </a:xfrm>
        </p:spPr>
        <p:txBody>
          <a:bodyPr>
            <a:normAutofit lnSpcReduction="10000"/>
          </a:bodyPr>
          <a:lstStyle/>
          <a:p>
            <a:pPr marL="457200" indent="-457200">
              <a:buFont typeface="+mj-lt"/>
              <a:buAutoNum type="arabicPeriod"/>
            </a:pPr>
            <a:r>
              <a:rPr lang="en-GB" dirty="0" smtClean="0"/>
              <a:t>Policy development and integration</a:t>
            </a:r>
          </a:p>
          <a:p>
            <a:pPr marL="457200" indent="-457200">
              <a:buFont typeface="+mj-lt"/>
              <a:buAutoNum type="arabicPeriod"/>
            </a:pPr>
            <a:r>
              <a:rPr lang="en-GB" dirty="0" smtClean="0"/>
              <a:t>Restoration programs and complementary initiatives</a:t>
            </a:r>
          </a:p>
          <a:p>
            <a:pPr marL="457200" indent="-457200">
              <a:buFont typeface="+mj-lt"/>
              <a:buAutoNum type="arabicPeriod"/>
            </a:pPr>
            <a:r>
              <a:rPr lang="en-GB" dirty="0" smtClean="0"/>
              <a:t>Institutions and finance</a:t>
            </a:r>
          </a:p>
          <a:p>
            <a:pPr marL="457200" indent="-457200">
              <a:buFont typeface="+mj-lt"/>
              <a:buAutoNum type="arabicPeriod"/>
            </a:pPr>
            <a:r>
              <a:rPr lang="en-GB" dirty="0" smtClean="0"/>
              <a:t>Scaling up best practices and tools</a:t>
            </a:r>
          </a:p>
          <a:p>
            <a:pPr marL="457200" indent="-457200">
              <a:buFont typeface="+mj-lt"/>
              <a:buAutoNum type="arabicPeriod"/>
            </a:pPr>
            <a:r>
              <a:rPr lang="en-GB" dirty="0" smtClean="0"/>
              <a:t>Monitoring, evaluation and dissemination of project information</a:t>
            </a:r>
            <a:endParaRPr lang="en-US" dirty="0" smtClean="0"/>
          </a:p>
          <a:p>
            <a:endParaRPr lang="en-US" dirty="0"/>
          </a:p>
        </p:txBody>
      </p:sp>
    </p:spTree>
    <p:extLst>
      <p:ext uri="{BB962C8B-B14F-4D97-AF65-F5344CB8AC3E}">
        <p14:creationId xmlns:p14="http://schemas.microsoft.com/office/powerpoint/2010/main" val="146588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B0539A-9BF3-48E1-B787-76D39A633DC9}"/>
              </a:ext>
            </a:extLst>
          </p:cNvPr>
          <p:cNvSpPr>
            <a:spLocks noGrp="1"/>
          </p:cNvSpPr>
          <p:nvPr>
            <p:ph type="title"/>
          </p:nvPr>
        </p:nvSpPr>
        <p:spPr>
          <a:xfrm>
            <a:off x="616529" y="304801"/>
            <a:ext cx="7898823" cy="761999"/>
          </a:xfrm>
          <a:solidFill>
            <a:schemeClr val="bg1"/>
          </a:solidFill>
        </p:spPr>
        <p:txBody>
          <a:bodyPr>
            <a:normAutofit fontScale="90000"/>
          </a:bodyPr>
          <a:lstStyle/>
          <a:p>
            <a:r>
              <a:rPr lang="en-GB" dirty="0" err="1" smtClean="0">
                <a:solidFill>
                  <a:srgbClr val="FF0000"/>
                </a:solidFill>
                <a:latin typeface="+mn-lt"/>
              </a:rPr>
              <a:t>Tana</a:t>
            </a:r>
            <a:r>
              <a:rPr lang="en-GB" dirty="0" smtClean="0">
                <a:solidFill>
                  <a:srgbClr val="FF0000"/>
                </a:solidFill>
                <a:latin typeface="+mn-lt"/>
              </a:rPr>
              <a:t> River Delta</a:t>
            </a:r>
            <a:endParaRPr lang="en-GB" dirty="0">
              <a:solidFill>
                <a:srgbClr val="FF0000"/>
              </a:solidFill>
              <a:latin typeface="+mn-lt"/>
            </a:endParaRPr>
          </a:p>
        </p:txBody>
      </p:sp>
      <p:sp>
        <p:nvSpPr>
          <p:cNvPr id="3" name="Content Placeholder 2">
            <a:extLst>
              <a:ext uri="{FF2B5EF4-FFF2-40B4-BE49-F238E27FC236}">
                <a16:creationId xmlns="" xmlns:a16="http://schemas.microsoft.com/office/drawing/2014/main" id="{40F4F574-6306-466F-8AC9-FC755EDF7300}"/>
              </a:ext>
            </a:extLst>
          </p:cNvPr>
          <p:cNvSpPr>
            <a:spLocks noGrp="1"/>
          </p:cNvSpPr>
          <p:nvPr>
            <p:ph idx="1"/>
          </p:nvPr>
        </p:nvSpPr>
        <p:spPr>
          <a:xfrm>
            <a:off x="6387972" y="2046579"/>
            <a:ext cx="14161787" cy="8375815"/>
          </a:xfrm>
        </p:spPr>
        <p:txBody>
          <a:bodyPr/>
          <a:lstStyle/>
          <a:p>
            <a:pPr marL="0" indent="0">
              <a:buNone/>
            </a:pPr>
            <a:r>
              <a:rPr lang="en-GB" dirty="0"/>
              <a:t>Tana Delta</a:t>
            </a:r>
          </a:p>
        </p:txBody>
      </p:sp>
      <p:sp>
        <p:nvSpPr>
          <p:cNvPr id="4" name="Rectangle 2">
            <a:extLst>
              <a:ext uri="{FF2B5EF4-FFF2-40B4-BE49-F238E27FC236}">
                <a16:creationId xmlns="" xmlns:a16="http://schemas.microsoft.com/office/drawing/2014/main" id="{1A049FD3-26D7-4D44-B8B6-227FBA4B19B0}"/>
              </a:ext>
            </a:extLst>
          </p:cNvPr>
          <p:cNvSpPr>
            <a:spLocks noChangeArrowheads="1"/>
          </p:cNvSpPr>
          <p:nvPr/>
        </p:nvSpPr>
        <p:spPr bwMode="auto">
          <a:xfrm flipV="1">
            <a:off x="3644073" y="2837188"/>
            <a:ext cx="90366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5" name="Rectangle 2">
            <a:extLst>
              <a:ext uri="{FF2B5EF4-FFF2-40B4-BE49-F238E27FC236}">
                <a16:creationId xmlns="" xmlns:a16="http://schemas.microsoft.com/office/drawing/2014/main" id="{2E66E025-2283-49EA-95C5-1A9708FAA7A7}"/>
              </a:ext>
            </a:extLst>
          </p:cNvPr>
          <p:cNvSpPr>
            <a:spLocks noChangeArrowheads="1"/>
          </p:cNvSpPr>
          <p:nvPr/>
        </p:nvSpPr>
        <p:spPr bwMode="auto">
          <a:xfrm>
            <a:off x="1967676" y="184762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1">
            <a:extLst>
              <a:ext uri="{FF2B5EF4-FFF2-40B4-BE49-F238E27FC236}">
                <a16:creationId xmlns="" xmlns:a16="http://schemas.microsoft.com/office/drawing/2014/main" id="{60F5ADED-F98A-4537-BC5A-1BBCCBA1E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9" y="1524000"/>
            <a:ext cx="5565667" cy="51060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 xmlns:a16="http://schemas.microsoft.com/office/drawing/2014/main" id="{2F2CF83F-84C0-40EC-8326-CE5DB8646FB5}"/>
              </a:ext>
            </a:extLst>
          </p:cNvPr>
          <p:cNvSpPr>
            <a:spLocks noChangeArrowheads="1"/>
          </p:cNvSpPr>
          <p:nvPr/>
        </p:nvSpPr>
        <p:spPr bwMode="auto">
          <a:xfrm flipV="1">
            <a:off x="5759320" y="4083623"/>
            <a:ext cx="164194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7" name="Picture 3">
            <a:extLst>
              <a:ext uri="{FF2B5EF4-FFF2-40B4-BE49-F238E27FC236}">
                <a16:creationId xmlns="" xmlns:a16="http://schemas.microsoft.com/office/drawing/2014/main" id="{F24D7E9B-88C2-4985-AD62-151EBD0E9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488" y="2622585"/>
            <a:ext cx="2828098" cy="361189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 xmlns:a16="http://schemas.microsoft.com/office/drawing/2014/main" id="{E122F43B-EDEB-492F-BCDE-721143216E48}"/>
              </a:ext>
            </a:extLst>
          </p:cNvPr>
          <p:cNvSpPr/>
          <p:nvPr/>
        </p:nvSpPr>
        <p:spPr>
          <a:xfrm>
            <a:off x="4212772" y="4730622"/>
            <a:ext cx="359228" cy="6618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 xmlns:a16="http://schemas.microsoft.com/office/drawing/2014/main" id="{B0A7302A-6789-4D3B-8AB1-AAEC7FFF07E0}"/>
              </a:ext>
            </a:extLst>
          </p:cNvPr>
          <p:cNvCxnSpPr/>
          <p:nvPr/>
        </p:nvCxnSpPr>
        <p:spPr>
          <a:xfrm flipV="1">
            <a:off x="4461097" y="3050177"/>
            <a:ext cx="2078579" cy="1680443"/>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3924F340-4055-4E8A-9B83-353F6B4A6728}"/>
              </a:ext>
            </a:extLst>
          </p:cNvPr>
          <p:cNvCxnSpPr/>
          <p:nvPr/>
        </p:nvCxnSpPr>
        <p:spPr>
          <a:xfrm>
            <a:off x="4555483" y="5392429"/>
            <a:ext cx="2288939" cy="501379"/>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489" y="2517369"/>
            <a:ext cx="3338641" cy="371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4825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TotalTime>
  <Words>1408</Words>
  <Application>Microsoft Office PowerPoint</Application>
  <PresentationFormat>On-screen Show (4:3)</PresentationFormat>
  <Paragraphs>224</Paragraphs>
  <Slides>47</Slides>
  <Notes>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 Outline </vt:lpstr>
      <vt:lpstr> About Nature Kenya</vt:lpstr>
      <vt:lpstr>Nature Kenya Goal, Vision &amp; Mission</vt:lpstr>
      <vt:lpstr>Global context</vt:lpstr>
      <vt:lpstr>PowerPoint Presentation</vt:lpstr>
      <vt:lpstr>Status-Kenya</vt:lpstr>
      <vt:lpstr>Project title and components</vt:lpstr>
      <vt:lpstr>Tana River Delta</vt:lpstr>
      <vt:lpstr>Conservation value</vt:lpstr>
      <vt:lpstr>Tsavo-Mkomazi Ecosystem</vt:lpstr>
      <vt:lpstr>Elephants movement route</vt:lpstr>
      <vt:lpstr>Why Restore? (Provisioning Services)</vt:lpstr>
      <vt:lpstr>Why Restore? Regulating Services</vt:lpstr>
      <vt:lpstr>Why Restore? Cultural Services</vt:lpstr>
      <vt:lpstr>Why Restore? Supporting services</vt:lpstr>
      <vt:lpstr>CHALLENGES FACING THE DELTA</vt:lpstr>
      <vt:lpstr>Drivers to Land degradation</vt:lpstr>
      <vt:lpstr>How to restore: Landscape approach</vt:lpstr>
      <vt:lpstr>How we restore: 10 Principles of landscape approach</vt:lpstr>
      <vt:lpstr> Principle 6: Negotiated and transparent change logic. </vt:lpstr>
      <vt:lpstr>Role of LUP for Tana</vt:lpstr>
      <vt:lpstr>LUP Tana-Main focus of activities- C</vt:lpstr>
      <vt:lpstr>PowerPoint Presentation</vt:lpstr>
      <vt:lpstr>Wide application of LUP lessons</vt:lpstr>
      <vt:lpstr>  Recognition for International planning excellence  </vt:lpstr>
      <vt:lpstr>Restoration Opportunity Assessment Methodology (ROAM)</vt:lpstr>
      <vt:lpstr>Restoration Opportunity Assessment Methodology (ROAM)</vt:lpstr>
      <vt:lpstr>Restore 10,000 Ha of degraded landscapes </vt:lpstr>
      <vt:lpstr>130,000 ha of Tana Delta under sustainable land management</vt:lpstr>
      <vt:lpstr>Village Natural Resource &amp; Land Use Committees</vt:lpstr>
      <vt:lpstr>Restore 10,000 Ha of degraded landscapes </vt:lpstr>
      <vt:lpstr>Mangrove tree nursery-Chara</vt:lpstr>
      <vt:lpstr>485 Ha of pasture seed bank established </vt:lpstr>
      <vt:lpstr>2000 Ha of waterways/wetlands with reduced chemical/particle pollutants</vt:lpstr>
      <vt:lpstr>Influence Policies, &amp; Legislations for Ecosystem Resilience </vt:lpstr>
      <vt:lpstr>8 Policies endorsed by cabinet</vt:lpstr>
      <vt:lpstr>PowerPoint Presentation</vt:lpstr>
      <vt:lpstr>Green Heart Initiative</vt:lpstr>
      <vt:lpstr>Tana Delta Honey</vt:lpstr>
      <vt:lpstr>Principle 5: Multiple stakeholders</vt:lpstr>
      <vt:lpstr>Principle 10: Strengthened stakeholder capacity</vt:lpstr>
      <vt:lpstr>Principle 8: Participatory and user friendly monitoring</vt:lpstr>
      <vt:lpstr>Communication</vt:lpstr>
      <vt:lpstr>Challenges</vt:lpstr>
      <vt:lpstr>Key message</vt:lpstr>
      <vt:lpstr>Key message: Restoration staircase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Rudolf</dc:creator>
  <cp:lastModifiedBy>Rudolf</cp:lastModifiedBy>
  <cp:revision>46</cp:revision>
  <dcterms:created xsi:type="dcterms:W3CDTF">2023-09-24T04:35:38Z</dcterms:created>
  <dcterms:modified xsi:type="dcterms:W3CDTF">2023-09-26T03:50:19Z</dcterms:modified>
</cp:coreProperties>
</file>